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6"/>
  </p:notesMasterIdLst>
  <p:sldIdLst>
    <p:sldId id="279" r:id="rId2"/>
    <p:sldId id="387" r:id="rId3"/>
    <p:sldId id="365" r:id="rId4"/>
    <p:sldId id="343" r:id="rId5"/>
    <p:sldId id="391" r:id="rId6"/>
    <p:sldId id="388" r:id="rId7"/>
    <p:sldId id="348" r:id="rId8"/>
    <p:sldId id="349" r:id="rId9"/>
    <p:sldId id="390" r:id="rId10"/>
    <p:sldId id="351" r:id="rId11"/>
    <p:sldId id="370" r:id="rId12"/>
    <p:sldId id="371" r:id="rId13"/>
    <p:sldId id="372" r:id="rId14"/>
    <p:sldId id="373" r:id="rId15"/>
    <p:sldId id="374" r:id="rId16"/>
    <p:sldId id="375" r:id="rId17"/>
    <p:sldId id="377" r:id="rId18"/>
    <p:sldId id="380" r:id="rId19"/>
    <p:sldId id="379" r:id="rId20"/>
    <p:sldId id="381" r:id="rId21"/>
    <p:sldId id="392" r:id="rId22"/>
    <p:sldId id="347" r:id="rId23"/>
    <p:sldId id="385" r:id="rId24"/>
    <p:sldId id="33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84EFB9A-7F3C-02DB-A673-B7ED3C433F44}" name="cecilia calavaro" initials="cc" userId="cecilia calavaro"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cecilia calavaro" initials="cc" lastIdx="2" clrIdx="0">
    <p:extLst>
      <p:ext uri="{19B8F6BF-5375-455C-9EA6-DF929625EA0E}">
        <p15:presenceInfo xmlns:p15="http://schemas.microsoft.com/office/powerpoint/2012/main" userId="cecilia calavar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3E0DF"/>
    <a:srgbClr val="42BA97"/>
    <a:srgbClr val="27CED7"/>
    <a:srgbClr val="2683C6"/>
    <a:srgbClr val="E2E2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Stile chi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Stile chiaro 1 - Colore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76739" autoAdjust="0"/>
  </p:normalViewPr>
  <p:slideViewPr>
    <p:cSldViewPr snapToGrid="0">
      <p:cViewPr>
        <p:scale>
          <a:sx n="75" d="100"/>
          <a:sy n="75" d="100"/>
        </p:scale>
        <p:origin x="1836" y="3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D:\Cecilia\Dropbox\UniDrop\5anno\tesi\testNUOVI\grafici.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Cecilia\Dropbox\UniDrop\5anno\tesi\testNUOVI\grafici.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830831865708869"/>
          <c:y val="4.0072859744990891E-2"/>
          <c:w val="0.84298979552423159"/>
          <c:h val="0.85281126744402846"/>
        </c:manualLayout>
      </c:layout>
      <c:barChart>
        <c:barDir val="col"/>
        <c:grouping val="clustered"/>
        <c:varyColors val="0"/>
        <c:ser>
          <c:idx val="0"/>
          <c:order val="0"/>
          <c:tx>
            <c:strRef>
              <c:f>Foglio1!$C$1</c:f>
              <c:strCache>
                <c:ptCount val="1"/>
                <c:pt idx="0">
                  <c:v>Throughput</c:v>
                </c:pt>
              </c:strCache>
            </c:strRef>
          </c:tx>
          <c:spPr>
            <a:solidFill>
              <a:srgbClr val="1A7BDB"/>
            </a:solidFill>
            <a:ln>
              <a:noFill/>
            </a:ln>
            <a:effectLst/>
          </c:spPr>
          <c:invertIfNegative val="0"/>
          <c:dPt>
            <c:idx val="0"/>
            <c:invertIfNegative val="0"/>
            <c:bubble3D val="0"/>
            <c:spPr>
              <a:solidFill>
                <a:srgbClr val="2683C6"/>
              </a:solidFill>
              <a:ln>
                <a:noFill/>
              </a:ln>
              <a:effectLst/>
            </c:spPr>
            <c:extLst>
              <c:ext xmlns:c16="http://schemas.microsoft.com/office/drawing/2014/chart" uri="{C3380CC4-5D6E-409C-BE32-E72D297353CC}">
                <c16:uniqueId val="{00000001-1350-4AF9-BBBA-7A4D3365145D}"/>
              </c:ext>
            </c:extLst>
          </c:dPt>
          <c:dPt>
            <c:idx val="1"/>
            <c:invertIfNegative val="0"/>
            <c:bubble3D val="0"/>
            <c:spPr>
              <a:solidFill>
                <a:srgbClr val="2683C6"/>
              </a:solidFill>
              <a:ln>
                <a:noFill/>
              </a:ln>
              <a:effectLst/>
            </c:spPr>
            <c:extLst>
              <c:ext xmlns:c16="http://schemas.microsoft.com/office/drawing/2014/chart" uri="{C3380CC4-5D6E-409C-BE32-E72D297353CC}">
                <c16:uniqueId val="{00000003-1350-4AF9-BBBA-7A4D3365145D}"/>
              </c:ext>
            </c:extLst>
          </c:dPt>
          <c:cat>
            <c:numRef>
              <c:f>Foglio1!$D$2:$D$3</c:f>
              <c:numCache>
                <c:formatCode>General</c:formatCode>
                <c:ptCount val="2"/>
                <c:pt idx="0">
                  <c:v>2</c:v>
                </c:pt>
                <c:pt idx="1">
                  <c:v>4</c:v>
                </c:pt>
              </c:numCache>
            </c:numRef>
          </c:cat>
          <c:val>
            <c:numRef>
              <c:f>Foglio1!$C$2:$C$3</c:f>
              <c:numCache>
                <c:formatCode>General</c:formatCode>
                <c:ptCount val="2"/>
                <c:pt idx="0">
                  <c:v>7.9831640000000004</c:v>
                </c:pt>
                <c:pt idx="1">
                  <c:v>11.131455000000001</c:v>
                </c:pt>
              </c:numCache>
            </c:numRef>
          </c:val>
          <c:extLst>
            <c:ext xmlns:c16="http://schemas.microsoft.com/office/drawing/2014/chart" uri="{C3380CC4-5D6E-409C-BE32-E72D297353CC}">
              <c16:uniqueId val="{00000004-1350-4AF9-BBBA-7A4D3365145D}"/>
            </c:ext>
          </c:extLst>
        </c:ser>
        <c:dLbls>
          <c:showLegendKey val="0"/>
          <c:showVal val="0"/>
          <c:showCatName val="0"/>
          <c:showSerName val="0"/>
          <c:showPercent val="0"/>
          <c:showBubbleSize val="0"/>
        </c:dLbls>
        <c:gapWidth val="219"/>
        <c:overlap val="-27"/>
        <c:axId val="320315488"/>
        <c:axId val="320308416"/>
        <c:extLst>
          <c:ext xmlns:c15="http://schemas.microsoft.com/office/drawing/2012/chart" uri="{02D57815-91ED-43cb-92C2-25804820EDAC}">
            <c15:filteredBarSeries>
              <c15:ser>
                <c:idx val="1"/>
                <c:order val="1"/>
                <c:tx>
                  <c:strRef>
                    <c:extLst>
                      <c:ext uri="{02D57815-91ED-43cb-92C2-25804820EDAC}">
                        <c15:formulaRef>
                          <c15:sqref>Foglio1!$D$1</c15:sqref>
                        </c15:formulaRef>
                      </c:ext>
                    </c:extLst>
                    <c:strCache>
                      <c:ptCount val="1"/>
                      <c:pt idx="0">
                        <c:v>vCPUs disponibili</c:v>
                      </c:pt>
                    </c:strCache>
                  </c:strRef>
                </c:tx>
                <c:spPr>
                  <a:solidFill>
                    <a:schemeClr val="accent2"/>
                  </a:solidFill>
                  <a:ln>
                    <a:noFill/>
                  </a:ln>
                  <a:effectLst/>
                </c:spPr>
                <c:invertIfNegative val="0"/>
                <c:cat>
                  <c:numRef>
                    <c:extLst>
                      <c:ext uri="{02D57815-91ED-43cb-92C2-25804820EDAC}">
                        <c15:formulaRef>
                          <c15:sqref>Foglio1!$D$2:$D$3</c15:sqref>
                        </c15:formulaRef>
                      </c:ext>
                    </c:extLst>
                    <c:numCache>
                      <c:formatCode>General</c:formatCode>
                      <c:ptCount val="2"/>
                      <c:pt idx="0">
                        <c:v>2</c:v>
                      </c:pt>
                      <c:pt idx="1">
                        <c:v>4</c:v>
                      </c:pt>
                    </c:numCache>
                  </c:numRef>
                </c:cat>
                <c:val>
                  <c:numRef>
                    <c:extLst>
                      <c:ext uri="{02D57815-91ED-43cb-92C2-25804820EDAC}">
                        <c15:formulaRef>
                          <c15:sqref>Foglio1!$D$2:$D$3</c15:sqref>
                        </c15:formulaRef>
                      </c:ext>
                    </c:extLst>
                    <c:numCache>
                      <c:formatCode>General</c:formatCode>
                      <c:ptCount val="2"/>
                      <c:pt idx="0">
                        <c:v>2</c:v>
                      </c:pt>
                      <c:pt idx="1">
                        <c:v>4</c:v>
                      </c:pt>
                    </c:numCache>
                  </c:numRef>
                </c:val>
                <c:extLst>
                  <c:ext xmlns:c16="http://schemas.microsoft.com/office/drawing/2014/chart" uri="{C3380CC4-5D6E-409C-BE32-E72D297353CC}">
                    <c16:uniqueId val="{00000005-1350-4AF9-BBBA-7A4D3365145D}"/>
                  </c:ext>
                </c:extLst>
              </c15:ser>
            </c15:filteredBarSeries>
          </c:ext>
        </c:extLst>
      </c:barChart>
      <c:catAx>
        <c:axId val="32031548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vCPUs disponibili</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it-IT"/>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320308416"/>
        <c:crosses val="autoZero"/>
        <c:auto val="1"/>
        <c:lblAlgn val="ctr"/>
        <c:lblOffset val="100"/>
        <c:noMultiLvlLbl val="0"/>
      </c:catAx>
      <c:valAx>
        <c:axId val="320308416"/>
        <c:scaling>
          <c:orientation val="minMax"/>
          <c:max val="14"/>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Throughput [batch/sec]</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it-IT"/>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3203154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75000"/>
        </a:schemeClr>
      </a:solidFill>
    </a:ln>
    <a:effectLst/>
  </c:spPr>
  <c:txPr>
    <a:bodyPr/>
    <a:lstStyle/>
    <a:p>
      <a:pPr>
        <a:defRPr/>
      </a:pPr>
      <a:endParaRPr lang="it-I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it-IT"/>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830831865708869"/>
          <c:y val="4.0072859744990891E-2"/>
          <c:w val="0.84298979552423159"/>
          <c:h val="0.85281126744402846"/>
        </c:manualLayout>
      </c:layout>
      <c:barChart>
        <c:barDir val="col"/>
        <c:grouping val="clustered"/>
        <c:varyColors val="0"/>
        <c:ser>
          <c:idx val="0"/>
          <c:order val="0"/>
          <c:tx>
            <c:strRef>
              <c:f>Foglio1!$B$1</c:f>
              <c:strCache>
                <c:ptCount val="1"/>
                <c:pt idx="0">
                  <c:v>Latenza</c:v>
                </c:pt>
              </c:strCache>
            </c:strRef>
          </c:tx>
          <c:spPr>
            <a:solidFill>
              <a:srgbClr val="27CED7"/>
            </a:solidFill>
            <a:ln>
              <a:noFill/>
            </a:ln>
            <a:effectLst/>
          </c:spPr>
          <c:invertIfNegative val="0"/>
          <c:cat>
            <c:numRef>
              <c:f>Foglio1!$D$2:$D$3</c:f>
              <c:numCache>
                <c:formatCode>General</c:formatCode>
                <c:ptCount val="2"/>
                <c:pt idx="0">
                  <c:v>2</c:v>
                </c:pt>
                <c:pt idx="1">
                  <c:v>4</c:v>
                </c:pt>
              </c:numCache>
            </c:numRef>
          </c:cat>
          <c:val>
            <c:numRef>
              <c:f>Foglio1!$B$2:$B$3</c:f>
              <c:numCache>
                <c:formatCode>General</c:formatCode>
                <c:ptCount val="2"/>
                <c:pt idx="0">
                  <c:v>0.12526300000000001</c:v>
                </c:pt>
                <c:pt idx="1">
                  <c:v>8.9834999999999998E-2</c:v>
                </c:pt>
              </c:numCache>
            </c:numRef>
          </c:val>
          <c:extLst>
            <c:ext xmlns:c16="http://schemas.microsoft.com/office/drawing/2014/chart" uri="{C3380CC4-5D6E-409C-BE32-E72D297353CC}">
              <c16:uniqueId val="{00000000-8648-4F37-A9B2-0CACEF8E065A}"/>
            </c:ext>
          </c:extLst>
        </c:ser>
        <c:dLbls>
          <c:showLegendKey val="0"/>
          <c:showVal val="0"/>
          <c:showCatName val="0"/>
          <c:showSerName val="0"/>
          <c:showPercent val="0"/>
          <c:showBubbleSize val="0"/>
        </c:dLbls>
        <c:gapWidth val="219"/>
        <c:overlap val="-27"/>
        <c:axId val="320315488"/>
        <c:axId val="320308416"/>
        <c:extLst>
          <c:ext xmlns:c15="http://schemas.microsoft.com/office/drawing/2012/chart" uri="{02D57815-91ED-43cb-92C2-25804820EDAC}">
            <c15:filteredBarSeries>
              <c15:ser>
                <c:idx val="1"/>
                <c:order val="1"/>
                <c:tx>
                  <c:strRef>
                    <c:extLst>
                      <c:ext uri="{02D57815-91ED-43cb-92C2-25804820EDAC}">
                        <c15:formulaRef>
                          <c15:sqref>Foglio1!$D$1</c15:sqref>
                        </c15:formulaRef>
                      </c:ext>
                    </c:extLst>
                    <c:strCache>
                      <c:ptCount val="1"/>
                      <c:pt idx="0">
                        <c:v>vCPUs disponibili</c:v>
                      </c:pt>
                    </c:strCache>
                  </c:strRef>
                </c:tx>
                <c:spPr>
                  <a:solidFill>
                    <a:schemeClr val="accent2"/>
                  </a:solidFill>
                  <a:ln>
                    <a:noFill/>
                  </a:ln>
                  <a:effectLst/>
                </c:spPr>
                <c:invertIfNegative val="0"/>
                <c:cat>
                  <c:numRef>
                    <c:extLst>
                      <c:ext uri="{02D57815-91ED-43cb-92C2-25804820EDAC}">
                        <c15:formulaRef>
                          <c15:sqref>Foglio1!$D$2:$D$3</c15:sqref>
                        </c15:formulaRef>
                      </c:ext>
                    </c:extLst>
                    <c:numCache>
                      <c:formatCode>General</c:formatCode>
                      <c:ptCount val="2"/>
                      <c:pt idx="0">
                        <c:v>2</c:v>
                      </c:pt>
                      <c:pt idx="1">
                        <c:v>4</c:v>
                      </c:pt>
                    </c:numCache>
                  </c:numRef>
                </c:cat>
                <c:val>
                  <c:numRef>
                    <c:extLst>
                      <c:ext uri="{02D57815-91ED-43cb-92C2-25804820EDAC}">
                        <c15:formulaRef>
                          <c15:sqref>Foglio1!$D$2:$D$3</c15:sqref>
                        </c15:formulaRef>
                      </c:ext>
                    </c:extLst>
                    <c:numCache>
                      <c:formatCode>General</c:formatCode>
                      <c:ptCount val="2"/>
                      <c:pt idx="0">
                        <c:v>2</c:v>
                      </c:pt>
                      <c:pt idx="1">
                        <c:v>4</c:v>
                      </c:pt>
                    </c:numCache>
                  </c:numRef>
                </c:val>
                <c:extLst>
                  <c:ext xmlns:c16="http://schemas.microsoft.com/office/drawing/2014/chart" uri="{C3380CC4-5D6E-409C-BE32-E72D297353CC}">
                    <c16:uniqueId val="{00000001-8648-4F37-A9B2-0CACEF8E065A}"/>
                  </c:ext>
                </c:extLst>
              </c15:ser>
            </c15:filteredBarSeries>
          </c:ext>
        </c:extLst>
      </c:barChart>
      <c:catAx>
        <c:axId val="32031548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vCPUs disponibili</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it-IT"/>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320308416"/>
        <c:crosses val="autoZero"/>
        <c:auto val="1"/>
        <c:lblAlgn val="ctr"/>
        <c:lblOffset val="100"/>
        <c:noMultiLvlLbl val="0"/>
      </c:catAx>
      <c:valAx>
        <c:axId val="3203084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Latenza [sec]</a:t>
                </a:r>
                <a:r>
                  <a:rPr lang="en-US" baseline="0"/>
                  <a:t> </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it-IT"/>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it-IT"/>
          </a:p>
        </c:txPr>
        <c:crossAx val="3203154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solidFill>
        <a:schemeClr val="bg1">
          <a:lumMod val="75000"/>
        </a:schemeClr>
      </a:solidFill>
    </a:ln>
    <a:effectLst/>
  </c:spPr>
  <c:txPr>
    <a:bodyPr/>
    <a:lstStyle/>
    <a:p>
      <a:pPr>
        <a:defRPr/>
      </a:pPr>
      <a:endParaRPr lang="it-I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4CEEC1-34C3-49B8-B348-A1AA98BAE224}" type="doc">
      <dgm:prSet loTypeId="urn:microsoft.com/office/officeart/2005/8/layout/chevron1" loCatId="process" qsTypeId="urn:microsoft.com/office/officeart/2005/8/quickstyle/simple1" qsCatId="simple" csTypeId="urn:microsoft.com/office/officeart/2005/8/colors/colorful1" csCatId="colorful" phldr="1"/>
      <dgm:spPr/>
      <dgm:t>
        <a:bodyPr/>
        <a:lstStyle/>
        <a:p>
          <a:endParaRPr lang="it-IT"/>
        </a:p>
      </dgm:t>
    </dgm:pt>
    <dgm:pt modelId="{EEA7CC52-CD14-4EAA-A7B0-44D31526AC33}">
      <dgm:prSet phldrT="[Testo]" custT="1"/>
      <dgm:spPr/>
      <dgm:t>
        <a:bodyPr/>
        <a:lstStyle/>
        <a:p>
          <a:r>
            <a:rPr lang="it-IT" sz="2000" dirty="0" err="1">
              <a:latin typeface="Consolas" panose="020B0609020204030204" pitchFamily="49" charset="0"/>
            </a:rPr>
            <a:t>map</a:t>
          </a:r>
          <a:endParaRPr lang="it-IT" sz="2000" dirty="0">
            <a:latin typeface="Consolas" panose="020B0609020204030204" pitchFamily="49" charset="0"/>
          </a:endParaRPr>
        </a:p>
      </dgm:t>
    </dgm:pt>
    <dgm:pt modelId="{707EFC9C-629C-45F7-9C9E-BC7E6F108D3E}" type="parTrans" cxnId="{EF2797A3-A210-4C3D-9573-885D77BD02B9}">
      <dgm:prSet/>
      <dgm:spPr/>
      <dgm:t>
        <a:bodyPr/>
        <a:lstStyle/>
        <a:p>
          <a:endParaRPr lang="it-IT"/>
        </a:p>
      </dgm:t>
    </dgm:pt>
    <dgm:pt modelId="{9D65148D-87E8-4638-AB65-FB0D1F9CD8BD}" type="sibTrans" cxnId="{EF2797A3-A210-4C3D-9573-885D77BD02B9}">
      <dgm:prSet/>
      <dgm:spPr/>
      <dgm:t>
        <a:bodyPr/>
        <a:lstStyle/>
        <a:p>
          <a:endParaRPr lang="it-IT"/>
        </a:p>
      </dgm:t>
    </dgm:pt>
    <dgm:pt modelId="{05E1B6BB-7884-4492-A5F7-0F0D179D34F6}">
      <dgm:prSet phldrT="[Testo]" custT="1"/>
      <dgm:spPr/>
      <dgm:t>
        <a:bodyPr/>
        <a:lstStyle/>
        <a:p>
          <a:r>
            <a:rPr lang="it-IT" sz="2000" dirty="0" err="1">
              <a:latin typeface="Consolas" panose="020B0609020204030204" pitchFamily="49" charset="0"/>
            </a:rPr>
            <a:t>keyBy</a:t>
          </a:r>
          <a:endParaRPr lang="it-IT" sz="1800" dirty="0">
            <a:latin typeface="Consolas" panose="020B0609020204030204" pitchFamily="49" charset="0"/>
          </a:endParaRPr>
        </a:p>
      </dgm:t>
    </dgm:pt>
    <dgm:pt modelId="{C5B0E1AC-5C30-4AD9-A388-76B718E84683}" type="parTrans" cxnId="{93373A17-E723-4901-9108-E03C109DA9C3}">
      <dgm:prSet/>
      <dgm:spPr/>
      <dgm:t>
        <a:bodyPr/>
        <a:lstStyle/>
        <a:p>
          <a:endParaRPr lang="it-IT"/>
        </a:p>
      </dgm:t>
    </dgm:pt>
    <dgm:pt modelId="{AF682009-DB84-4760-A5BE-8E315797822B}" type="sibTrans" cxnId="{93373A17-E723-4901-9108-E03C109DA9C3}">
      <dgm:prSet/>
      <dgm:spPr/>
      <dgm:t>
        <a:bodyPr/>
        <a:lstStyle/>
        <a:p>
          <a:endParaRPr lang="it-IT"/>
        </a:p>
      </dgm:t>
    </dgm:pt>
    <dgm:pt modelId="{DEB5FE44-6BB1-4529-A515-DA28E24C7BFE}">
      <dgm:prSet phldrT="[Testo]" custT="1"/>
      <dgm:spPr/>
      <dgm:t>
        <a:bodyPr/>
        <a:lstStyle/>
        <a:p>
          <a:r>
            <a:rPr lang="it-IT" sz="2000" dirty="0">
              <a:latin typeface="Consolas" panose="020B0609020204030204" pitchFamily="49" charset="0"/>
              <a:sym typeface="Wingdings" panose="05000000000000000000" pitchFamily="2" charset="2"/>
            </a:rPr>
            <a:t>window</a:t>
          </a:r>
          <a:endParaRPr lang="it-IT" sz="1800" dirty="0">
            <a:latin typeface="Consolas" panose="020B0609020204030204" pitchFamily="49" charset="0"/>
          </a:endParaRPr>
        </a:p>
      </dgm:t>
    </dgm:pt>
    <dgm:pt modelId="{44D7DD5A-B4C4-4E81-A64D-41F5EB527673}" type="parTrans" cxnId="{F8916769-B3C5-46A9-855E-F981299B0D58}">
      <dgm:prSet/>
      <dgm:spPr/>
      <dgm:t>
        <a:bodyPr/>
        <a:lstStyle/>
        <a:p>
          <a:endParaRPr lang="it-IT"/>
        </a:p>
      </dgm:t>
    </dgm:pt>
    <dgm:pt modelId="{B936D1B1-A6DB-4580-9BD6-8FC4917BC3E2}" type="sibTrans" cxnId="{F8916769-B3C5-46A9-855E-F981299B0D58}">
      <dgm:prSet/>
      <dgm:spPr/>
      <dgm:t>
        <a:bodyPr/>
        <a:lstStyle/>
        <a:p>
          <a:endParaRPr lang="it-IT"/>
        </a:p>
      </dgm:t>
    </dgm:pt>
    <dgm:pt modelId="{F670B429-1FB6-4278-A509-A42D94CCF3EC}" type="pres">
      <dgm:prSet presAssocID="{9C4CEEC1-34C3-49B8-B348-A1AA98BAE224}" presName="Name0" presStyleCnt="0">
        <dgm:presLayoutVars>
          <dgm:dir/>
          <dgm:animLvl val="lvl"/>
          <dgm:resizeHandles val="exact"/>
        </dgm:presLayoutVars>
      </dgm:prSet>
      <dgm:spPr/>
    </dgm:pt>
    <dgm:pt modelId="{31DEE1BE-B9E0-470F-9FB9-E8C765B246BF}" type="pres">
      <dgm:prSet presAssocID="{EEA7CC52-CD14-4EAA-A7B0-44D31526AC33}" presName="parTxOnly" presStyleLbl="node1" presStyleIdx="0" presStyleCnt="3" custScaleX="23507" custScaleY="33799" custLinFactNeighborX="-65722">
        <dgm:presLayoutVars>
          <dgm:chMax val="0"/>
          <dgm:chPref val="0"/>
          <dgm:bulletEnabled val="1"/>
        </dgm:presLayoutVars>
      </dgm:prSet>
      <dgm:spPr/>
    </dgm:pt>
    <dgm:pt modelId="{6F0355E1-1EDB-4BEE-B9FD-898DDEF5D9CF}" type="pres">
      <dgm:prSet presAssocID="{9D65148D-87E8-4638-AB65-FB0D1F9CD8BD}" presName="parTxOnlySpace" presStyleCnt="0"/>
      <dgm:spPr/>
    </dgm:pt>
    <dgm:pt modelId="{95650A75-C272-4CA1-AFA8-FFC5F59AB9B2}" type="pres">
      <dgm:prSet presAssocID="{05E1B6BB-7884-4492-A5F7-0F0D179D34F6}" presName="parTxOnly" presStyleLbl="node1" presStyleIdx="1" presStyleCnt="3" custScaleX="21678" custScaleY="33799" custLinFactNeighborX="-1716">
        <dgm:presLayoutVars>
          <dgm:chMax val="0"/>
          <dgm:chPref val="0"/>
          <dgm:bulletEnabled val="1"/>
        </dgm:presLayoutVars>
      </dgm:prSet>
      <dgm:spPr/>
    </dgm:pt>
    <dgm:pt modelId="{FF239893-59ED-4B4F-86C3-A59395A11BFC}" type="pres">
      <dgm:prSet presAssocID="{AF682009-DB84-4760-A5BE-8E315797822B}" presName="parTxOnlySpace" presStyleCnt="0"/>
      <dgm:spPr/>
    </dgm:pt>
    <dgm:pt modelId="{1CB09676-99A8-472E-A6AE-445CC94F0237}" type="pres">
      <dgm:prSet presAssocID="{DEB5FE44-6BB1-4529-A515-DA28E24C7BFE}" presName="parTxOnly" presStyleLbl="node1" presStyleIdx="2" presStyleCnt="3" custScaleX="61818" custScaleY="33799" custLinFactNeighborX="60396">
        <dgm:presLayoutVars>
          <dgm:chMax val="0"/>
          <dgm:chPref val="0"/>
          <dgm:bulletEnabled val="1"/>
        </dgm:presLayoutVars>
      </dgm:prSet>
      <dgm:spPr/>
    </dgm:pt>
  </dgm:ptLst>
  <dgm:cxnLst>
    <dgm:cxn modelId="{93373A17-E723-4901-9108-E03C109DA9C3}" srcId="{9C4CEEC1-34C3-49B8-B348-A1AA98BAE224}" destId="{05E1B6BB-7884-4492-A5F7-0F0D179D34F6}" srcOrd="1" destOrd="0" parTransId="{C5B0E1AC-5C30-4AD9-A388-76B718E84683}" sibTransId="{AF682009-DB84-4760-A5BE-8E315797822B}"/>
    <dgm:cxn modelId="{99D52563-62EB-47AF-B6D4-4D70D270F486}" type="presOf" srcId="{05E1B6BB-7884-4492-A5F7-0F0D179D34F6}" destId="{95650A75-C272-4CA1-AFA8-FFC5F59AB9B2}" srcOrd="0" destOrd="0" presId="urn:microsoft.com/office/officeart/2005/8/layout/chevron1"/>
    <dgm:cxn modelId="{F8916769-B3C5-46A9-855E-F981299B0D58}" srcId="{9C4CEEC1-34C3-49B8-B348-A1AA98BAE224}" destId="{DEB5FE44-6BB1-4529-A515-DA28E24C7BFE}" srcOrd="2" destOrd="0" parTransId="{44D7DD5A-B4C4-4E81-A64D-41F5EB527673}" sibTransId="{B936D1B1-A6DB-4580-9BD6-8FC4917BC3E2}"/>
    <dgm:cxn modelId="{CDDB2B87-ED02-4B00-A105-BBF0EDA4F0A3}" type="presOf" srcId="{9C4CEEC1-34C3-49B8-B348-A1AA98BAE224}" destId="{F670B429-1FB6-4278-A509-A42D94CCF3EC}" srcOrd="0" destOrd="0" presId="urn:microsoft.com/office/officeart/2005/8/layout/chevron1"/>
    <dgm:cxn modelId="{EF2797A3-A210-4C3D-9573-885D77BD02B9}" srcId="{9C4CEEC1-34C3-49B8-B348-A1AA98BAE224}" destId="{EEA7CC52-CD14-4EAA-A7B0-44D31526AC33}" srcOrd="0" destOrd="0" parTransId="{707EFC9C-629C-45F7-9C9E-BC7E6F108D3E}" sibTransId="{9D65148D-87E8-4638-AB65-FB0D1F9CD8BD}"/>
    <dgm:cxn modelId="{5942A1DB-6C9D-434E-BD4F-C44BF6566354}" type="presOf" srcId="{EEA7CC52-CD14-4EAA-A7B0-44D31526AC33}" destId="{31DEE1BE-B9E0-470F-9FB9-E8C765B246BF}" srcOrd="0" destOrd="0" presId="urn:microsoft.com/office/officeart/2005/8/layout/chevron1"/>
    <dgm:cxn modelId="{4A841EF0-3E96-4147-AC33-B2BEB357F55B}" type="presOf" srcId="{DEB5FE44-6BB1-4529-A515-DA28E24C7BFE}" destId="{1CB09676-99A8-472E-A6AE-445CC94F0237}" srcOrd="0" destOrd="0" presId="urn:microsoft.com/office/officeart/2005/8/layout/chevron1"/>
    <dgm:cxn modelId="{4A9DEEF1-BE69-47BE-8263-25D9B6B1FB3B}" type="presParOf" srcId="{F670B429-1FB6-4278-A509-A42D94CCF3EC}" destId="{31DEE1BE-B9E0-470F-9FB9-E8C765B246BF}" srcOrd="0" destOrd="0" presId="urn:microsoft.com/office/officeart/2005/8/layout/chevron1"/>
    <dgm:cxn modelId="{10FF613A-AFE1-42DB-9C21-733CA94FB599}" type="presParOf" srcId="{F670B429-1FB6-4278-A509-A42D94CCF3EC}" destId="{6F0355E1-1EDB-4BEE-B9FD-898DDEF5D9CF}" srcOrd="1" destOrd="0" presId="urn:microsoft.com/office/officeart/2005/8/layout/chevron1"/>
    <dgm:cxn modelId="{1FC5DB4F-71A4-44C8-A183-23A0AC6038D4}" type="presParOf" srcId="{F670B429-1FB6-4278-A509-A42D94CCF3EC}" destId="{95650A75-C272-4CA1-AFA8-FFC5F59AB9B2}" srcOrd="2" destOrd="0" presId="urn:microsoft.com/office/officeart/2005/8/layout/chevron1"/>
    <dgm:cxn modelId="{6E3256BF-21AB-4AE8-82A8-C95B3B75DEA5}" type="presParOf" srcId="{F670B429-1FB6-4278-A509-A42D94CCF3EC}" destId="{FF239893-59ED-4B4F-86C3-A59395A11BFC}" srcOrd="3" destOrd="0" presId="urn:microsoft.com/office/officeart/2005/8/layout/chevron1"/>
    <dgm:cxn modelId="{9770282A-8E09-4DA3-9392-2B1EA3264066}" type="presParOf" srcId="{F670B429-1FB6-4278-A509-A42D94CCF3EC}" destId="{1CB09676-99A8-472E-A6AE-445CC94F0237}" srcOrd="4"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C4CEEC1-34C3-49B8-B348-A1AA98BAE224}" type="doc">
      <dgm:prSet loTypeId="urn:microsoft.com/office/officeart/2005/8/layout/chevron1" loCatId="process" qsTypeId="urn:microsoft.com/office/officeart/2005/8/quickstyle/simple1" qsCatId="simple" csTypeId="urn:microsoft.com/office/officeart/2005/8/colors/colorful1" csCatId="colorful" phldr="1"/>
      <dgm:spPr/>
      <dgm:t>
        <a:bodyPr/>
        <a:lstStyle/>
        <a:p>
          <a:endParaRPr lang="it-IT"/>
        </a:p>
      </dgm:t>
    </dgm:pt>
    <dgm:pt modelId="{DEB5FE44-6BB1-4529-A515-DA28E24C7BFE}">
      <dgm:prSet phldrT="[Testo]" custT="1"/>
      <dgm:spPr/>
      <dgm:t>
        <a:bodyPr/>
        <a:lstStyle/>
        <a:p>
          <a:r>
            <a:rPr lang="it-IT" sz="2000" dirty="0">
              <a:latin typeface="Consolas" panose="020B0609020204030204" pitchFamily="49" charset="0"/>
              <a:sym typeface="Wingdings" panose="05000000000000000000" pitchFamily="2" charset="2"/>
            </a:rPr>
            <a:t>EMA (query 1)</a:t>
          </a:r>
          <a:endParaRPr lang="it-IT" sz="2000" dirty="0">
            <a:latin typeface="Consolas" panose="020B0609020204030204" pitchFamily="49" charset="0"/>
          </a:endParaRPr>
        </a:p>
      </dgm:t>
    </dgm:pt>
    <dgm:pt modelId="{44D7DD5A-B4C4-4E81-A64D-41F5EB527673}" type="parTrans" cxnId="{F8916769-B3C5-46A9-855E-F981299B0D58}">
      <dgm:prSet/>
      <dgm:spPr/>
      <dgm:t>
        <a:bodyPr/>
        <a:lstStyle/>
        <a:p>
          <a:endParaRPr lang="it-IT"/>
        </a:p>
      </dgm:t>
    </dgm:pt>
    <dgm:pt modelId="{B936D1B1-A6DB-4580-9BD6-8FC4917BC3E2}" type="sibTrans" cxnId="{F8916769-B3C5-46A9-855E-F981299B0D58}">
      <dgm:prSet/>
      <dgm:spPr/>
      <dgm:t>
        <a:bodyPr/>
        <a:lstStyle/>
        <a:p>
          <a:endParaRPr lang="it-IT"/>
        </a:p>
      </dgm:t>
    </dgm:pt>
    <dgm:pt modelId="{831A6DCA-5A96-48DB-BC60-B99528687170}">
      <dgm:prSet phldrT="[Testo]" custT="1"/>
      <dgm:spPr>
        <a:solidFill>
          <a:srgbClr val="27CED7"/>
        </a:solidFill>
      </dgm:spPr>
      <dgm:t>
        <a:bodyPr/>
        <a:lstStyle/>
        <a:p>
          <a:r>
            <a:rPr lang="it-IT" sz="2000" dirty="0">
              <a:latin typeface="Consolas" panose="020B0609020204030204" pitchFamily="49" charset="0"/>
            </a:rPr>
            <a:t>Pattern Detector (query 2)</a:t>
          </a:r>
        </a:p>
      </dgm:t>
    </dgm:pt>
    <dgm:pt modelId="{4004A8BF-A976-480D-9C8D-673D7ACF5DCC}" type="parTrans" cxnId="{86C6CBDF-5331-48D4-80B6-776548709AEB}">
      <dgm:prSet/>
      <dgm:spPr/>
      <dgm:t>
        <a:bodyPr/>
        <a:lstStyle/>
        <a:p>
          <a:endParaRPr lang="it-IT"/>
        </a:p>
      </dgm:t>
    </dgm:pt>
    <dgm:pt modelId="{7903A7C9-ADD0-4A50-B4E2-53DBB9AE822E}" type="sibTrans" cxnId="{86C6CBDF-5331-48D4-80B6-776548709AEB}">
      <dgm:prSet/>
      <dgm:spPr/>
      <dgm:t>
        <a:bodyPr/>
        <a:lstStyle/>
        <a:p>
          <a:endParaRPr lang="it-IT"/>
        </a:p>
      </dgm:t>
    </dgm:pt>
    <dgm:pt modelId="{F670B429-1FB6-4278-A509-A42D94CCF3EC}" type="pres">
      <dgm:prSet presAssocID="{9C4CEEC1-34C3-49B8-B348-A1AA98BAE224}" presName="Name0" presStyleCnt="0">
        <dgm:presLayoutVars>
          <dgm:dir/>
          <dgm:animLvl val="lvl"/>
          <dgm:resizeHandles val="exact"/>
        </dgm:presLayoutVars>
      </dgm:prSet>
      <dgm:spPr/>
    </dgm:pt>
    <dgm:pt modelId="{1CB09676-99A8-472E-A6AE-445CC94F0237}" type="pres">
      <dgm:prSet presAssocID="{DEB5FE44-6BB1-4529-A515-DA28E24C7BFE}" presName="parTxOnly" presStyleLbl="node1" presStyleIdx="0" presStyleCnt="2" custScaleX="49848" custScaleY="33799" custLinFactX="-7880" custLinFactNeighborX="-100000" custLinFactNeighborY="-904">
        <dgm:presLayoutVars>
          <dgm:chMax val="0"/>
          <dgm:chPref val="0"/>
          <dgm:bulletEnabled val="1"/>
        </dgm:presLayoutVars>
      </dgm:prSet>
      <dgm:spPr/>
    </dgm:pt>
    <dgm:pt modelId="{B90443D5-DE88-4028-8570-251A9AD44FE1}" type="pres">
      <dgm:prSet presAssocID="{B936D1B1-A6DB-4580-9BD6-8FC4917BC3E2}" presName="parTxOnlySpace" presStyleCnt="0"/>
      <dgm:spPr/>
    </dgm:pt>
    <dgm:pt modelId="{C4766CCC-8427-41E0-9A84-B21DCD8A298F}" type="pres">
      <dgm:prSet presAssocID="{831A6DCA-5A96-48DB-BC60-B99528687170}" presName="parTxOnly" presStyleLbl="node1" presStyleIdx="1" presStyleCnt="2" custScaleX="49860" custScaleY="33799" custLinFactNeighborX="12359">
        <dgm:presLayoutVars>
          <dgm:chMax val="0"/>
          <dgm:chPref val="0"/>
          <dgm:bulletEnabled val="1"/>
        </dgm:presLayoutVars>
      </dgm:prSet>
      <dgm:spPr/>
    </dgm:pt>
  </dgm:ptLst>
  <dgm:cxnLst>
    <dgm:cxn modelId="{F8916769-B3C5-46A9-855E-F981299B0D58}" srcId="{9C4CEEC1-34C3-49B8-B348-A1AA98BAE224}" destId="{DEB5FE44-6BB1-4529-A515-DA28E24C7BFE}" srcOrd="0" destOrd="0" parTransId="{44D7DD5A-B4C4-4E81-A64D-41F5EB527673}" sibTransId="{B936D1B1-A6DB-4580-9BD6-8FC4917BC3E2}"/>
    <dgm:cxn modelId="{CDDB2B87-ED02-4B00-A105-BBF0EDA4F0A3}" type="presOf" srcId="{9C4CEEC1-34C3-49B8-B348-A1AA98BAE224}" destId="{F670B429-1FB6-4278-A509-A42D94CCF3EC}" srcOrd="0" destOrd="0" presId="urn:microsoft.com/office/officeart/2005/8/layout/chevron1"/>
    <dgm:cxn modelId="{86C6CBDF-5331-48D4-80B6-776548709AEB}" srcId="{9C4CEEC1-34C3-49B8-B348-A1AA98BAE224}" destId="{831A6DCA-5A96-48DB-BC60-B99528687170}" srcOrd="1" destOrd="0" parTransId="{4004A8BF-A976-480D-9C8D-673D7ACF5DCC}" sibTransId="{7903A7C9-ADD0-4A50-B4E2-53DBB9AE822E}"/>
    <dgm:cxn modelId="{6754BDE4-3929-4905-B1A1-437370661925}" type="presOf" srcId="{831A6DCA-5A96-48DB-BC60-B99528687170}" destId="{C4766CCC-8427-41E0-9A84-B21DCD8A298F}" srcOrd="0" destOrd="0" presId="urn:microsoft.com/office/officeart/2005/8/layout/chevron1"/>
    <dgm:cxn modelId="{4A841EF0-3E96-4147-AC33-B2BEB357F55B}" type="presOf" srcId="{DEB5FE44-6BB1-4529-A515-DA28E24C7BFE}" destId="{1CB09676-99A8-472E-A6AE-445CC94F0237}" srcOrd="0" destOrd="0" presId="urn:microsoft.com/office/officeart/2005/8/layout/chevron1"/>
    <dgm:cxn modelId="{9770282A-8E09-4DA3-9392-2B1EA3264066}" type="presParOf" srcId="{F670B429-1FB6-4278-A509-A42D94CCF3EC}" destId="{1CB09676-99A8-472E-A6AE-445CC94F0237}" srcOrd="0" destOrd="0" presId="urn:microsoft.com/office/officeart/2005/8/layout/chevron1"/>
    <dgm:cxn modelId="{ED9DC898-43A0-4FBB-8778-6FC1D9E97032}" type="presParOf" srcId="{F670B429-1FB6-4278-A509-A42D94CCF3EC}" destId="{B90443D5-DE88-4028-8570-251A9AD44FE1}" srcOrd="1" destOrd="0" presId="urn:microsoft.com/office/officeart/2005/8/layout/chevron1"/>
    <dgm:cxn modelId="{3B9477E8-67B4-4813-8DA4-4BF5114A18F7}" type="presParOf" srcId="{F670B429-1FB6-4278-A509-A42D94CCF3EC}" destId="{C4766CCC-8427-41E0-9A84-B21DCD8A298F}" srcOrd="2"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C4CEEC1-34C3-49B8-B348-A1AA98BAE224}" type="doc">
      <dgm:prSet loTypeId="urn:microsoft.com/office/officeart/2005/8/layout/chevron1" loCatId="process" qsTypeId="urn:microsoft.com/office/officeart/2005/8/quickstyle/simple1" qsCatId="simple" csTypeId="urn:microsoft.com/office/officeart/2005/8/colors/colorful1" csCatId="colorful" phldr="1"/>
      <dgm:spPr/>
      <dgm:t>
        <a:bodyPr/>
        <a:lstStyle/>
        <a:p>
          <a:endParaRPr lang="it-IT"/>
        </a:p>
      </dgm:t>
    </dgm:pt>
    <dgm:pt modelId="{DEB5FE44-6BB1-4529-A515-DA28E24C7BFE}">
      <dgm:prSet phldrT="[Testo]" custT="1"/>
      <dgm:spPr>
        <a:solidFill>
          <a:srgbClr val="42BA97">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72009" tIns="24003" rIns="24003" bIns="24003" numCol="1" spcCol="1270" anchor="ctr" anchorCtr="0"/>
        <a:lstStyle/>
        <a:p>
          <a:pPr marL="0" lvl="0" indent="0" algn="ctr" defTabSz="800100">
            <a:lnSpc>
              <a:spcPct val="90000"/>
            </a:lnSpc>
            <a:spcBef>
              <a:spcPct val="0"/>
            </a:spcBef>
            <a:spcAft>
              <a:spcPct val="35000"/>
            </a:spcAft>
            <a:buNone/>
          </a:pPr>
          <a:r>
            <a:rPr lang="it-IT" sz="2000" kern="1200" dirty="0" err="1">
              <a:solidFill>
                <a:prstClr val="white"/>
              </a:solidFill>
              <a:latin typeface="Consolas" panose="020B0609020204030204" pitchFamily="49" charset="0"/>
              <a:ea typeface="+mn-ea"/>
              <a:cs typeface="+mn-cs"/>
              <a:sym typeface="Wingdings" panose="05000000000000000000" pitchFamily="2" charset="2"/>
            </a:rPr>
            <a:t>keyBy</a:t>
          </a:r>
          <a:endParaRPr lang="it-IT" sz="1800" kern="1200" dirty="0">
            <a:solidFill>
              <a:prstClr val="white"/>
            </a:solidFill>
            <a:latin typeface="Consolas" panose="020B0609020204030204" pitchFamily="49" charset="0"/>
            <a:ea typeface="+mn-ea"/>
            <a:cs typeface="+mn-cs"/>
          </a:endParaRPr>
        </a:p>
      </dgm:t>
    </dgm:pt>
    <dgm:pt modelId="{44D7DD5A-B4C4-4E81-A64D-41F5EB527673}" type="parTrans" cxnId="{F8916769-B3C5-46A9-855E-F981299B0D58}">
      <dgm:prSet/>
      <dgm:spPr/>
      <dgm:t>
        <a:bodyPr/>
        <a:lstStyle/>
        <a:p>
          <a:endParaRPr lang="it-IT"/>
        </a:p>
      </dgm:t>
    </dgm:pt>
    <dgm:pt modelId="{B936D1B1-A6DB-4580-9BD6-8FC4917BC3E2}" type="sibTrans" cxnId="{F8916769-B3C5-46A9-855E-F981299B0D58}">
      <dgm:prSet/>
      <dgm:spPr/>
      <dgm:t>
        <a:bodyPr/>
        <a:lstStyle/>
        <a:p>
          <a:endParaRPr lang="it-IT"/>
        </a:p>
      </dgm:t>
    </dgm:pt>
    <dgm:pt modelId="{831A6DCA-5A96-48DB-BC60-B99528687170}">
      <dgm:prSet phldrT="[Testo]" custT="1"/>
      <dgm:spPr>
        <a:solidFill>
          <a:srgbClr val="2683C6">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72009" tIns="24003" rIns="24003" bIns="24003" numCol="1" spcCol="1270" anchor="ctr" anchorCtr="0"/>
        <a:lstStyle/>
        <a:p>
          <a:pPr marL="0" lvl="0" indent="0" algn="ctr" defTabSz="800100">
            <a:lnSpc>
              <a:spcPct val="90000"/>
            </a:lnSpc>
            <a:spcBef>
              <a:spcPct val="0"/>
            </a:spcBef>
            <a:spcAft>
              <a:spcPct val="35000"/>
            </a:spcAft>
            <a:buNone/>
          </a:pPr>
          <a:r>
            <a:rPr lang="it-IT" sz="2000" kern="1200" dirty="0" err="1">
              <a:solidFill>
                <a:prstClr val="white"/>
              </a:solidFill>
              <a:latin typeface="Consolas" panose="020B0609020204030204" pitchFamily="49" charset="0"/>
              <a:ea typeface="+mn-ea"/>
              <a:cs typeface="+mn-cs"/>
            </a:rPr>
            <a:t>sink</a:t>
          </a:r>
          <a:endParaRPr lang="it-IT" sz="1800" kern="1200" dirty="0">
            <a:solidFill>
              <a:prstClr val="white"/>
            </a:solidFill>
            <a:latin typeface="Consolas" panose="020B0609020204030204" pitchFamily="49" charset="0"/>
            <a:ea typeface="+mn-ea"/>
            <a:cs typeface="+mn-cs"/>
          </a:endParaRPr>
        </a:p>
      </dgm:t>
    </dgm:pt>
    <dgm:pt modelId="{4004A8BF-A976-480D-9C8D-673D7ACF5DCC}" type="parTrans" cxnId="{86C6CBDF-5331-48D4-80B6-776548709AEB}">
      <dgm:prSet/>
      <dgm:spPr/>
      <dgm:t>
        <a:bodyPr/>
        <a:lstStyle/>
        <a:p>
          <a:endParaRPr lang="it-IT"/>
        </a:p>
      </dgm:t>
    </dgm:pt>
    <dgm:pt modelId="{7903A7C9-ADD0-4A50-B4E2-53DBB9AE822E}" type="sibTrans" cxnId="{86C6CBDF-5331-48D4-80B6-776548709AEB}">
      <dgm:prSet/>
      <dgm:spPr/>
      <dgm:t>
        <a:bodyPr/>
        <a:lstStyle/>
        <a:p>
          <a:endParaRPr lang="it-IT"/>
        </a:p>
      </dgm:t>
    </dgm:pt>
    <dgm:pt modelId="{F670B429-1FB6-4278-A509-A42D94CCF3EC}" type="pres">
      <dgm:prSet presAssocID="{9C4CEEC1-34C3-49B8-B348-A1AA98BAE224}" presName="Name0" presStyleCnt="0">
        <dgm:presLayoutVars>
          <dgm:dir/>
          <dgm:animLvl val="lvl"/>
          <dgm:resizeHandles val="exact"/>
        </dgm:presLayoutVars>
      </dgm:prSet>
      <dgm:spPr/>
    </dgm:pt>
    <dgm:pt modelId="{1CB09676-99A8-472E-A6AE-445CC94F0237}" type="pres">
      <dgm:prSet presAssocID="{DEB5FE44-6BB1-4529-A515-DA28E24C7BFE}" presName="parTxOnly" presStyleLbl="node1" presStyleIdx="0" presStyleCnt="2" custScaleX="49848" custScaleY="33799" custLinFactX="-7880" custLinFactNeighborX="-100000" custLinFactNeighborY="-904">
        <dgm:presLayoutVars>
          <dgm:chMax val="0"/>
          <dgm:chPref val="0"/>
          <dgm:bulletEnabled val="1"/>
        </dgm:presLayoutVars>
      </dgm:prSet>
      <dgm:spPr>
        <a:xfrm>
          <a:off x="0" y="0"/>
          <a:ext cx="5423740" cy="874482"/>
        </a:xfrm>
        <a:prstGeom prst="chevron">
          <a:avLst/>
        </a:prstGeom>
      </dgm:spPr>
    </dgm:pt>
    <dgm:pt modelId="{B90443D5-DE88-4028-8570-251A9AD44FE1}" type="pres">
      <dgm:prSet presAssocID="{B936D1B1-A6DB-4580-9BD6-8FC4917BC3E2}" presName="parTxOnlySpace" presStyleCnt="0"/>
      <dgm:spPr/>
    </dgm:pt>
    <dgm:pt modelId="{C4766CCC-8427-41E0-9A84-B21DCD8A298F}" type="pres">
      <dgm:prSet presAssocID="{831A6DCA-5A96-48DB-BC60-B99528687170}" presName="parTxOnly" presStyleLbl="node1" presStyleIdx="1" presStyleCnt="2" custScaleX="49860" custScaleY="33799" custLinFactNeighborX="12359">
        <dgm:presLayoutVars>
          <dgm:chMax val="0"/>
          <dgm:chPref val="0"/>
          <dgm:bulletEnabled val="1"/>
        </dgm:presLayoutVars>
      </dgm:prSet>
      <dgm:spPr>
        <a:xfrm>
          <a:off x="5035388" y="0"/>
          <a:ext cx="5425045" cy="874482"/>
        </a:xfrm>
        <a:prstGeom prst="chevron">
          <a:avLst/>
        </a:prstGeom>
      </dgm:spPr>
    </dgm:pt>
  </dgm:ptLst>
  <dgm:cxnLst>
    <dgm:cxn modelId="{F8916769-B3C5-46A9-855E-F981299B0D58}" srcId="{9C4CEEC1-34C3-49B8-B348-A1AA98BAE224}" destId="{DEB5FE44-6BB1-4529-A515-DA28E24C7BFE}" srcOrd="0" destOrd="0" parTransId="{44D7DD5A-B4C4-4E81-A64D-41F5EB527673}" sibTransId="{B936D1B1-A6DB-4580-9BD6-8FC4917BC3E2}"/>
    <dgm:cxn modelId="{CDDB2B87-ED02-4B00-A105-BBF0EDA4F0A3}" type="presOf" srcId="{9C4CEEC1-34C3-49B8-B348-A1AA98BAE224}" destId="{F670B429-1FB6-4278-A509-A42D94CCF3EC}" srcOrd="0" destOrd="0" presId="urn:microsoft.com/office/officeart/2005/8/layout/chevron1"/>
    <dgm:cxn modelId="{86C6CBDF-5331-48D4-80B6-776548709AEB}" srcId="{9C4CEEC1-34C3-49B8-B348-A1AA98BAE224}" destId="{831A6DCA-5A96-48DB-BC60-B99528687170}" srcOrd="1" destOrd="0" parTransId="{4004A8BF-A976-480D-9C8D-673D7ACF5DCC}" sibTransId="{7903A7C9-ADD0-4A50-B4E2-53DBB9AE822E}"/>
    <dgm:cxn modelId="{6754BDE4-3929-4905-B1A1-437370661925}" type="presOf" srcId="{831A6DCA-5A96-48DB-BC60-B99528687170}" destId="{C4766CCC-8427-41E0-9A84-B21DCD8A298F}" srcOrd="0" destOrd="0" presId="urn:microsoft.com/office/officeart/2005/8/layout/chevron1"/>
    <dgm:cxn modelId="{4A841EF0-3E96-4147-AC33-B2BEB357F55B}" type="presOf" srcId="{DEB5FE44-6BB1-4529-A515-DA28E24C7BFE}" destId="{1CB09676-99A8-472E-A6AE-445CC94F0237}" srcOrd="0" destOrd="0" presId="urn:microsoft.com/office/officeart/2005/8/layout/chevron1"/>
    <dgm:cxn modelId="{9770282A-8E09-4DA3-9392-2B1EA3264066}" type="presParOf" srcId="{F670B429-1FB6-4278-A509-A42D94CCF3EC}" destId="{1CB09676-99A8-472E-A6AE-445CC94F0237}" srcOrd="0" destOrd="0" presId="urn:microsoft.com/office/officeart/2005/8/layout/chevron1"/>
    <dgm:cxn modelId="{ED9DC898-43A0-4FBB-8778-6FC1D9E97032}" type="presParOf" srcId="{F670B429-1FB6-4278-A509-A42D94CCF3EC}" destId="{B90443D5-DE88-4028-8570-251A9AD44FE1}" srcOrd="1" destOrd="0" presId="urn:microsoft.com/office/officeart/2005/8/layout/chevron1"/>
    <dgm:cxn modelId="{3B9477E8-67B4-4813-8DA4-4BF5114A18F7}" type="presParOf" srcId="{F670B429-1FB6-4278-A509-A42D94CCF3EC}" destId="{C4766CCC-8427-41E0-9A84-B21DCD8A298F}" srcOrd="2"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DEE1BE-B9E0-470F-9FB9-E8C765B246BF}">
      <dsp:nvSpPr>
        <dsp:cNvPr id="0" name=""/>
        <dsp:cNvSpPr/>
      </dsp:nvSpPr>
      <dsp:spPr>
        <a:xfrm>
          <a:off x="0" y="0"/>
          <a:ext cx="2561518" cy="902189"/>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it-IT" sz="2000" kern="1200" dirty="0" err="1">
              <a:latin typeface="Consolas" panose="020B0609020204030204" pitchFamily="49" charset="0"/>
            </a:rPr>
            <a:t>map</a:t>
          </a:r>
          <a:endParaRPr lang="it-IT" sz="2000" kern="1200" dirty="0">
            <a:latin typeface="Consolas" panose="020B0609020204030204" pitchFamily="49" charset="0"/>
          </a:endParaRPr>
        </a:p>
      </dsp:txBody>
      <dsp:txXfrm>
        <a:off x="451095" y="0"/>
        <a:ext cx="1659329" cy="902189"/>
      </dsp:txXfrm>
    </dsp:sp>
    <dsp:sp modelId="{95650A75-C272-4CA1-AFA8-FFC5F59AB9B2}">
      <dsp:nvSpPr>
        <dsp:cNvPr id="0" name=""/>
        <dsp:cNvSpPr/>
      </dsp:nvSpPr>
      <dsp:spPr>
        <a:xfrm>
          <a:off x="2166593" y="0"/>
          <a:ext cx="2362215" cy="902189"/>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it-IT" sz="2000" kern="1200" dirty="0" err="1">
              <a:latin typeface="Consolas" panose="020B0609020204030204" pitchFamily="49" charset="0"/>
            </a:rPr>
            <a:t>keyBy</a:t>
          </a:r>
          <a:endParaRPr lang="it-IT" sz="1800" kern="1200" dirty="0">
            <a:latin typeface="Consolas" panose="020B0609020204030204" pitchFamily="49" charset="0"/>
          </a:endParaRPr>
        </a:p>
      </dsp:txBody>
      <dsp:txXfrm>
        <a:off x="2617688" y="0"/>
        <a:ext cx="1460026" cy="902189"/>
      </dsp:txXfrm>
    </dsp:sp>
    <dsp:sp modelId="{1CB09676-99A8-472E-A6AE-445CC94F0237}">
      <dsp:nvSpPr>
        <dsp:cNvPr id="0" name=""/>
        <dsp:cNvSpPr/>
      </dsp:nvSpPr>
      <dsp:spPr>
        <a:xfrm>
          <a:off x="4115949" y="0"/>
          <a:ext cx="6736204" cy="902189"/>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it-IT" sz="2000" kern="1200" dirty="0">
              <a:latin typeface="Consolas" panose="020B0609020204030204" pitchFamily="49" charset="0"/>
              <a:sym typeface="Wingdings" panose="05000000000000000000" pitchFamily="2" charset="2"/>
            </a:rPr>
            <a:t>window</a:t>
          </a:r>
          <a:endParaRPr lang="it-IT" sz="1800" kern="1200" dirty="0">
            <a:latin typeface="Consolas" panose="020B0609020204030204" pitchFamily="49" charset="0"/>
          </a:endParaRPr>
        </a:p>
      </dsp:txBody>
      <dsp:txXfrm>
        <a:off x="4567044" y="0"/>
        <a:ext cx="5834015" cy="9021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B09676-99A8-472E-A6AE-445CC94F0237}">
      <dsp:nvSpPr>
        <dsp:cNvPr id="0" name=""/>
        <dsp:cNvSpPr/>
      </dsp:nvSpPr>
      <dsp:spPr>
        <a:xfrm>
          <a:off x="0" y="0"/>
          <a:ext cx="5423740" cy="874482"/>
        </a:xfrm>
        <a:prstGeom prst="chevron">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it-IT" sz="2000" kern="1200" dirty="0">
              <a:latin typeface="Consolas" panose="020B0609020204030204" pitchFamily="49" charset="0"/>
              <a:sym typeface="Wingdings" panose="05000000000000000000" pitchFamily="2" charset="2"/>
            </a:rPr>
            <a:t>EMA (query 1)</a:t>
          </a:r>
          <a:endParaRPr lang="it-IT" sz="2000" kern="1200" dirty="0">
            <a:latin typeface="Consolas" panose="020B0609020204030204" pitchFamily="49" charset="0"/>
          </a:endParaRPr>
        </a:p>
      </dsp:txBody>
      <dsp:txXfrm>
        <a:off x="437241" y="0"/>
        <a:ext cx="4549258" cy="874482"/>
      </dsp:txXfrm>
    </dsp:sp>
    <dsp:sp modelId="{C4766CCC-8427-41E0-9A84-B21DCD8A298F}">
      <dsp:nvSpPr>
        <dsp:cNvPr id="0" name=""/>
        <dsp:cNvSpPr/>
      </dsp:nvSpPr>
      <dsp:spPr>
        <a:xfrm>
          <a:off x="5035388" y="0"/>
          <a:ext cx="5425045" cy="874482"/>
        </a:xfrm>
        <a:prstGeom prst="chevron">
          <a:avLst/>
        </a:prstGeom>
        <a:solidFill>
          <a:srgbClr val="27CED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it-IT" sz="2000" kern="1200" dirty="0">
              <a:latin typeface="Consolas" panose="020B0609020204030204" pitchFamily="49" charset="0"/>
            </a:rPr>
            <a:t>Pattern Detector (query 2)</a:t>
          </a:r>
        </a:p>
      </dsp:txBody>
      <dsp:txXfrm>
        <a:off x="5472629" y="0"/>
        <a:ext cx="4550563" cy="8744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B09676-99A8-472E-A6AE-445CC94F0237}">
      <dsp:nvSpPr>
        <dsp:cNvPr id="0" name=""/>
        <dsp:cNvSpPr/>
      </dsp:nvSpPr>
      <dsp:spPr>
        <a:xfrm>
          <a:off x="0" y="0"/>
          <a:ext cx="5423740" cy="874482"/>
        </a:xfrm>
        <a:prstGeom prst="chevron">
          <a:avLst/>
        </a:prstGeom>
        <a:solidFill>
          <a:srgbClr val="42BA97">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it-IT" sz="2000" kern="1200" dirty="0" err="1">
              <a:solidFill>
                <a:prstClr val="white"/>
              </a:solidFill>
              <a:latin typeface="Consolas" panose="020B0609020204030204" pitchFamily="49" charset="0"/>
              <a:ea typeface="+mn-ea"/>
              <a:cs typeface="+mn-cs"/>
              <a:sym typeface="Wingdings" panose="05000000000000000000" pitchFamily="2" charset="2"/>
            </a:rPr>
            <a:t>keyBy</a:t>
          </a:r>
          <a:endParaRPr lang="it-IT" sz="1800" kern="1200" dirty="0">
            <a:solidFill>
              <a:prstClr val="white"/>
            </a:solidFill>
            <a:latin typeface="Consolas" panose="020B0609020204030204" pitchFamily="49" charset="0"/>
            <a:ea typeface="+mn-ea"/>
            <a:cs typeface="+mn-cs"/>
          </a:endParaRPr>
        </a:p>
      </dsp:txBody>
      <dsp:txXfrm>
        <a:off x="437241" y="0"/>
        <a:ext cx="4549258" cy="874482"/>
      </dsp:txXfrm>
    </dsp:sp>
    <dsp:sp modelId="{C4766CCC-8427-41E0-9A84-B21DCD8A298F}">
      <dsp:nvSpPr>
        <dsp:cNvPr id="0" name=""/>
        <dsp:cNvSpPr/>
      </dsp:nvSpPr>
      <dsp:spPr>
        <a:xfrm>
          <a:off x="5035388" y="0"/>
          <a:ext cx="5425045" cy="874482"/>
        </a:xfrm>
        <a:prstGeom prst="chevron">
          <a:avLst/>
        </a:prstGeom>
        <a:solidFill>
          <a:srgbClr val="2683C6">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it-IT" sz="2000" kern="1200" dirty="0" err="1">
              <a:solidFill>
                <a:prstClr val="white"/>
              </a:solidFill>
              <a:latin typeface="Consolas" panose="020B0609020204030204" pitchFamily="49" charset="0"/>
              <a:ea typeface="+mn-ea"/>
              <a:cs typeface="+mn-cs"/>
            </a:rPr>
            <a:t>sink</a:t>
          </a:r>
          <a:endParaRPr lang="it-IT" sz="1800" kern="1200" dirty="0">
            <a:solidFill>
              <a:prstClr val="white"/>
            </a:solidFill>
            <a:latin typeface="Consolas" panose="020B0609020204030204" pitchFamily="49" charset="0"/>
            <a:ea typeface="+mn-ea"/>
            <a:cs typeface="+mn-cs"/>
          </a:endParaRPr>
        </a:p>
      </dsp:txBody>
      <dsp:txXfrm>
        <a:off x="5472629" y="0"/>
        <a:ext cx="4550563" cy="874482"/>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F7553B-11D8-4F8A-9774-37A0C0F302CF}" type="datetimeFigureOut">
              <a:rPr lang="it-IT" smtClean="0"/>
              <a:t>19/10/2022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43E496-55AC-430D-A93B-882C718479EF}" type="slidenum">
              <a:rPr lang="it-IT" smtClean="0"/>
              <a:t>‹N›</a:t>
            </a:fld>
            <a:endParaRPr lang="it-IT"/>
          </a:p>
        </p:txBody>
      </p:sp>
    </p:spTree>
    <p:extLst>
      <p:ext uri="{BB962C8B-B14F-4D97-AF65-F5344CB8AC3E}">
        <p14:creationId xmlns:p14="http://schemas.microsoft.com/office/powerpoint/2010/main" val="1604889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b="1" dirty="0" err="1"/>
              <a:t>dati</a:t>
            </a:r>
            <a:r>
              <a:rPr lang="en-US" sz="1800" b="1" dirty="0"/>
              <a:t> di </a:t>
            </a:r>
            <a:r>
              <a:rPr lang="en-US" sz="1800" b="1" dirty="0" err="1"/>
              <a:t>mercato</a:t>
            </a:r>
            <a:r>
              <a:rPr lang="en-US" sz="1800" b="1" dirty="0"/>
              <a:t>: </a:t>
            </a:r>
            <a:r>
              <a:rPr lang="en-US" sz="1800" b="1" dirty="0" err="1"/>
              <a:t>dati</a:t>
            </a:r>
            <a:r>
              <a:rPr lang="en-US" sz="1800" b="1" dirty="0"/>
              <a:t> </a:t>
            </a:r>
            <a:r>
              <a:rPr lang="en-US" sz="1800" b="1" dirty="0" err="1"/>
              <a:t>generati</a:t>
            </a:r>
            <a:r>
              <a:rPr lang="en-US" sz="1800" b="1" dirty="0"/>
              <a:t> in tempo </a:t>
            </a:r>
            <a:r>
              <a:rPr lang="en-US" sz="1800" b="1" dirty="0" err="1"/>
              <a:t>reale</a:t>
            </a:r>
            <a:r>
              <a:rPr lang="en-US" sz="1800" b="1" dirty="0"/>
              <a:t> da </a:t>
            </a:r>
            <a:r>
              <a:rPr lang="en-US" sz="1800" b="1" dirty="0" err="1"/>
              <a:t>una</a:t>
            </a:r>
            <a:r>
              <a:rPr lang="en-US" sz="1800" b="1" dirty="0"/>
              <a:t> </a:t>
            </a:r>
            <a:r>
              <a:rPr lang="en-US" sz="1800" b="1" dirty="0" err="1"/>
              <a:t>borsa</a:t>
            </a:r>
            <a:r>
              <a:rPr lang="en-US" sz="1800" b="1" dirty="0"/>
              <a:t> associate a </a:t>
            </a:r>
            <a:r>
              <a:rPr lang="en-US" sz="1800" b="1" dirty="0" err="1"/>
              <a:t>strumenti</a:t>
            </a:r>
            <a:r>
              <a:rPr lang="en-US" sz="1800" b="1" dirty="0"/>
              <a:t> </a:t>
            </a:r>
            <a:r>
              <a:rPr lang="en-US" sz="1800" b="1" dirty="0" err="1"/>
              <a:t>finanziari</a:t>
            </a:r>
            <a:r>
              <a:rPr lang="en-US" sz="1800" b="1" dirty="0"/>
              <a:t> (</a:t>
            </a:r>
            <a:r>
              <a:rPr lang="en-US" sz="1800" b="1" dirty="0" err="1"/>
              <a:t>azioni</a:t>
            </a:r>
            <a:r>
              <a:rPr lang="en-US" sz="1800" b="1" dirty="0"/>
              <a:t>, </a:t>
            </a:r>
            <a:r>
              <a:rPr lang="en-US" sz="1800" b="1" dirty="0" err="1"/>
              <a:t>obbligazioni</a:t>
            </a:r>
            <a:r>
              <a:rPr lang="en-US" sz="1800" b="1" dirty="0"/>
              <a:t>, </a:t>
            </a:r>
            <a:r>
              <a:rPr lang="en-US" sz="1800" b="1" dirty="0" err="1"/>
              <a:t>derivati</a:t>
            </a:r>
            <a:r>
              <a:rPr lang="en-US" sz="1800" b="1" dirty="0"/>
              <a:t>, </a:t>
            </a:r>
            <a:r>
              <a:rPr lang="en-US" sz="1800" b="1" dirty="0" err="1"/>
              <a:t>ecc</a:t>
            </a:r>
            <a:r>
              <a:rPr lang="en-US" sz="1800" b="1" dirty="0"/>
              <a:t>.)</a:t>
            </a:r>
          </a:p>
          <a:p>
            <a:endParaRPr lang="en-US" altLang="it-IT" sz="1800" b="1" dirty="0">
              <a:highlight>
                <a:srgbClr val="FFFF00"/>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altLang="it-IT" sz="1800" b="0" i="0" u="none" strike="noStrike" cap="none" normalizeH="0" baseline="0" dirty="0">
                <a:ln>
                  <a:noFill/>
                </a:ln>
                <a:solidFill>
                  <a:srgbClr val="202124"/>
                </a:solidFill>
                <a:effectLst/>
                <a:latin typeface="inherit"/>
              </a:rPr>
              <a:t>la quantità complessiva di eventi pubblicati dalle diverse borse ed elaborati da fornitori di soluzioni tecniche come Infront Financial Technology è in costante aumento su base giornaliera. Ad esempio, nel 2019 Infront elaborava una media di 18 miliardi di notifiche di eventi al giorno mentre nel 2021 la media giornaliera è già salita a 24 miliardi di notifiche di eventi</a:t>
            </a:r>
            <a:r>
              <a:rPr kumimoji="0" lang="it-IT" altLang="it-IT" sz="600" b="0" i="0" u="none" strike="noStrike" cap="none" normalizeH="0" baseline="0" dirty="0">
                <a:ln>
                  <a:noFill/>
                </a:ln>
                <a:solidFill>
                  <a:schemeClr val="tx1"/>
                </a:solidFill>
                <a:effectLst/>
              </a:rPr>
              <a:t> </a:t>
            </a:r>
            <a:endParaRPr kumimoji="0" lang="it-IT" altLang="it-IT" sz="1400" b="0" i="0" u="none" strike="noStrike" cap="none" normalizeH="0" baseline="0" dirty="0">
              <a:ln>
                <a:noFill/>
              </a:ln>
              <a:solidFill>
                <a:schemeClr val="tx1"/>
              </a:solidFill>
              <a:effectLst/>
              <a:latin typeface="Arial" panose="020B0604020202020204" pitchFamily="34" charset="0"/>
            </a:endParaRPr>
          </a:p>
          <a:p>
            <a:endParaRPr lang="en-US" altLang="it-IT" sz="1800" dirty="0">
              <a:highlight>
                <a:srgbClr val="FFFF00"/>
              </a:highlight>
            </a:endParaRPr>
          </a:p>
          <a:p>
            <a:r>
              <a:rPr lang="en-US" altLang="it-IT" sz="1800" dirty="0">
                <a:highlight>
                  <a:srgbClr val="FFFF00"/>
                </a:highlight>
              </a:rPr>
              <a:t>??? COLLEGATI COI TRADER</a:t>
            </a:r>
          </a:p>
          <a:p>
            <a:pPr algn="l"/>
            <a:r>
              <a:rPr lang="it-IT" sz="1800" b="0" i="0" u="none" strike="noStrike" baseline="0" dirty="0">
                <a:latin typeface="SFRM1200"/>
              </a:rPr>
              <a:t>L’attività di </a:t>
            </a:r>
            <a:r>
              <a:rPr lang="it-IT" sz="1800" b="0" i="0" u="none" strike="noStrike" baseline="0" dirty="0">
                <a:latin typeface="SFTI1200"/>
              </a:rPr>
              <a:t>trading </a:t>
            </a:r>
            <a:r>
              <a:rPr lang="it-IT" sz="1800" b="0" i="0" u="none" strike="noStrike" baseline="0" dirty="0">
                <a:latin typeface="SFRM1200"/>
              </a:rPr>
              <a:t>sui mercati finanziari consiste nell’ottenere profitti elevati sfruttando opportunamente i movimenti naturali dei mercati,</a:t>
            </a:r>
            <a:endParaRPr lang="en-US" altLang="it-IT" sz="1800" dirty="0">
              <a:highlight>
                <a:srgbClr val="FFFF00"/>
              </a:highlight>
            </a:endParaRPr>
          </a:p>
          <a:p>
            <a:endParaRPr lang="en-US" altLang="it-IT" sz="1800" dirty="0">
              <a:highlight>
                <a:srgbClr val="FFFF00"/>
              </a:highlight>
            </a:endParaRPr>
          </a:p>
          <a:p>
            <a:r>
              <a:rPr lang="en-US" altLang="it-IT" sz="1800" dirty="0" err="1">
                <a:highlight>
                  <a:srgbClr val="FFFF00"/>
                </a:highlight>
              </a:rPr>
              <a:t>Identificare</a:t>
            </a:r>
            <a:r>
              <a:rPr lang="en-US" altLang="it-IT" sz="1800" dirty="0">
                <a:highlight>
                  <a:srgbClr val="FFFF00"/>
                </a:highlight>
              </a:rPr>
              <a:t> </a:t>
            </a:r>
            <a:r>
              <a:rPr lang="en-US" altLang="it-IT" sz="1800" dirty="0" err="1">
                <a:highlight>
                  <a:srgbClr val="FFFF00"/>
                </a:highlight>
              </a:rPr>
              <a:t>l'inizio</a:t>
            </a:r>
            <a:r>
              <a:rPr lang="en-US" altLang="it-IT" sz="1800" dirty="0">
                <a:highlight>
                  <a:srgbClr val="FFFF00"/>
                </a:highlight>
              </a:rPr>
              <a:t> di un trend</a:t>
            </a:r>
          </a:p>
          <a:p>
            <a:pPr lvl="1"/>
            <a:r>
              <a:rPr lang="en-US" altLang="it-IT" sz="1800" dirty="0" err="1">
                <a:highlight>
                  <a:srgbClr val="FFFF00"/>
                </a:highlight>
              </a:rPr>
              <a:t>Rialzista</a:t>
            </a:r>
            <a:r>
              <a:rPr lang="en-US" altLang="it-IT" sz="1800" dirty="0">
                <a:highlight>
                  <a:srgbClr val="FFFF00"/>
                </a:highlight>
              </a:rPr>
              <a:t> </a:t>
            </a:r>
            <a:r>
              <a:rPr lang="en-US" altLang="it-IT" sz="1800" dirty="0">
                <a:highlight>
                  <a:srgbClr val="FFFF00"/>
                </a:highlight>
                <a:sym typeface="Wingdings" panose="05000000000000000000" pitchFamily="2" charset="2"/>
              </a:rPr>
              <a:t> </a:t>
            </a:r>
            <a:r>
              <a:rPr lang="en-US" altLang="it-IT" sz="1800" dirty="0" err="1">
                <a:highlight>
                  <a:srgbClr val="FFFF00"/>
                </a:highlight>
              </a:rPr>
              <a:t>permette</a:t>
            </a:r>
            <a:r>
              <a:rPr lang="en-US" altLang="it-IT" sz="1800" dirty="0">
                <a:highlight>
                  <a:srgbClr val="FFFF00"/>
                </a:highlight>
              </a:rPr>
              <a:t> </a:t>
            </a:r>
            <a:r>
              <a:rPr lang="en-US" altLang="it-IT" sz="1800" dirty="0" err="1">
                <a:highlight>
                  <a:srgbClr val="FFFF00"/>
                </a:highlight>
              </a:rPr>
              <a:t>d’acquistare</a:t>
            </a:r>
            <a:r>
              <a:rPr lang="en-US" altLang="it-IT" sz="1800" dirty="0">
                <a:highlight>
                  <a:srgbClr val="FFFF00"/>
                </a:highlight>
              </a:rPr>
              <a:t> </a:t>
            </a:r>
            <a:r>
              <a:rPr lang="en-US" altLang="it-IT" sz="1800" dirty="0" err="1">
                <a:highlight>
                  <a:srgbClr val="FFFF00"/>
                </a:highlight>
              </a:rPr>
              <a:t>mentre</a:t>
            </a:r>
            <a:r>
              <a:rPr lang="en-US" altLang="it-IT" sz="1800" dirty="0">
                <a:highlight>
                  <a:srgbClr val="FFFF00"/>
                </a:highlight>
              </a:rPr>
              <a:t> il </a:t>
            </a:r>
            <a:r>
              <a:rPr lang="en-US" altLang="it-IT" sz="1800" dirty="0" err="1">
                <a:highlight>
                  <a:srgbClr val="FFFF00"/>
                </a:highlight>
              </a:rPr>
              <a:t>prezzo</a:t>
            </a:r>
            <a:r>
              <a:rPr lang="en-US" altLang="it-IT" sz="1800" dirty="0">
                <a:highlight>
                  <a:srgbClr val="FFFF00"/>
                </a:highlight>
              </a:rPr>
              <a:t> è </a:t>
            </a:r>
            <a:r>
              <a:rPr lang="en-US" altLang="it-IT" sz="1800" dirty="0" err="1">
                <a:highlight>
                  <a:srgbClr val="FFFF00"/>
                </a:highlight>
              </a:rPr>
              <a:t>ancora</a:t>
            </a:r>
            <a:r>
              <a:rPr lang="en-US" altLang="it-IT" sz="1800" dirty="0">
                <a:highlight>
                  <a:srgbClr val="FFFF00"/>
                </a:highlight>
              </a:rPr>
              <a:t> basso </a:t>
            </a:r>
          </a:p>
          <a:p>
            <a:pPr lvl="1"/>
            <a:r>
              <a:rPr lang="en-US" altLang="it-IT" sz="1800" dirty="0" err="1">
                <a:highlight>
                  <a:srgbClr val="FFFF00"/>
                </a:highlight>
              </a:rPr>
              <a:t>Ribassista</a:t>
            </a:r>
            <a:r>
              <a:rPr lang="en-US" altLang="it-IT" sz="1800" dirty="0">
                <a:highlight>
                  <a:srgbClr val="FFFF00"/>
                </a:highlight>
              </a:rPr>
              <a:t> </a:t>
            </a:r>
            <a:r>
              <a:rPr lang="en-US" altLang="it-IT" sz="1800" dirty="0">
                <a:highlight>
                  <a:srgbClr val="FFFF00"/>
                </a:highlight>
                <a:sym typeface="Wingdings" panose="05000000000000000000" pitchFamily="2" charset="2"/>
              </a:rPr>
              <a:t> </a:t>
            </a:r>
            <a:r>
              <a:rPr lang="en-US" altLang="it-IT" sz="1800" dirty="0" err="1">
                <a:highlight>
                  <a:srgbClr val="FFFF00"/>
                </a:highlight>
              </a:rPr>
              <a:t>permette</a:t>
            </a:r>
            <a:r>
              <a:rPr lang="en-US" altLang="it-IT" sz="1800" dirty="0">
                <a:highlight>
                  <a:srgbClr val="FFFF00"/>
                </a:highlight>
              </a:rPr>
              <a:t> di </a:t>
            </a:r>
            <a:r>
              <a:rPr lang="en-US" altLang="it-IT" sz="1800" dirty="0" err="1">
                <a:highlight>
                  <a:srgbClr val="FFFF00"/>
                </a:highlight>
              </a:rPr>
              <a:t>vendere</a:t>
            </a:r>
            <a:r>
              <a:rPr lang="en-US" altLang="it-IT" sz="1800" dirty="0">
                <a:highlight>
                  <a:srgbClr val="FFFF00"/>
                </a:highlight>
              </a:rPr>
              <a:t> </a:t>
            </a:r>
            <a:r>
              <a:rPr lang="en-US" altLang="it-IT" sz="1800" dirty="0" err="1">
                <a:highlight>
                  <a:srgbClr val="FFFF00"/>
                </a:highlight>
              </a:rPr>
              <a:t>mentre</a:t>
            </a:r>
            <a:r>
              <a:rPr lang="en-US" altLang="it-IT" sz="1800" dirty="0">
                <a:highlight>
                  <a:srgbClr val="FFFF00"/>
                </a:highlight>
              </a:rPr>
              <a:t> il </a:t>
            </a:r>
            <a:r>
              <a:rPr lang="en-US" altLang="it-IT" sz="1800" dirty="0" err="1">
                <a:highlight>
                  <a:srgbClr val="FFFF00"/>
                </a:highlight>
              </a:rPr>
              <a:t>prezzo</a:t>
            </a:r>
            <a:r>
              <a:rPr lang="en-US" altLang="it-IT" sz="1800" dirty="0">
                <a:highlight>
                  <a:srgbClr val="FFFF00"/>
                </a:highlight>
              </a:rPr>
              <a:t> è </a:t>
            </a:r>
            <a:r>
              <a:rPr lang="en-US" altLang="it-IT" sz="1800" dirty="0" err="1">
                <a:highlight>
                  <a:srgbClr val="FFFF00"/>
                </a:highlight>
              </a:rPr>
              <a:t>ancora</a:t>
            </a:r>
            <a:r>
              <a:rPr lang="en-US" altLang="it-IT" sz="1800" dirty="0">
                <a:highlight>
                  <a:srgbClr val="FFFF00"/>
                </a:highlight>
              </a:rPr>
              <a:t> alto</a:t>
            </a:r>
          </a:p>
          <a:p>
            <a:endParaRPr lang="it-IT" dirty="0"/>
          </a:p>
        </p:txBody>
      </p:sp>
      <p:sp>
        <p:nvSpPr>
          <p:cNvPr id="4" name="Segnaposto numero diapositiva 3"/>
          <p:cNvSpPr>
            <a:spLocks noGrp="1"/>
          </p:cNvSpPr>
          <p:nvPr>
            <p:ph type="sldNum" sz="quarter" idx="5"/>
          </p:nvPr>
        </p:nvSpPr>
        <p:spPr/>
        <p:txBody>
          <a:bodyPr/>
          <a:lstStyle/>
          <a:p>
            <a:fld id="{A743E496-55AC-430D-A93B-882C718479EF}" type="slidenum">
              <a:rPr lang="it-IT" smtClean="0"/>
              <a:t>2</a:t>
            </a:fld>
            <a:endParaRPr lang="it-IT"/>
          </a:p>
        </p:txBody>
      </p:sp>
    </p:spTree>
    <p:extLst>
      <p:ext uri="{BB962C8B-B14F-4D97-AF65-F5344CB8AC3E}">
        <p14:creationId xmlns:p14="http://schemas.microsoft.com/office/powerpoint/2010/main" val="9016167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Valutazione sperimentale della soluzione -&gt; </a:t>
            </a:r>
            <a:r>
              <a:rPr lang="it-IT" dirty="0" err="1"/>
              <a:t>valutaz</a:t>
            </a:r>
            <a:r>
              <a:rPr lang="it-IT" dirty="0"/>
              <a:t> delle prestazioni della soluzione </a:t>
            </a:r>
            <a:r>
              <a:rPr lang="it-IT" dirty="0" err="1"/>
              <a:t>instanziandola</a:t>
            </a:r>
            <a:r>
              <a:rPr lang="it-IT" dirty="0"/>
              <a:t> in un ambiente distribuito </a:t>
            </a:r>
          </a:p>
        </p:txBody>
      </p:sp>
      <p:sp>
        <p:nvSpPr>
          <p:cNvPr id="4" name="Segnaposto numero diapositiva 3"/>
          <p:cNvSpPr>
            <a:spLocks noGrp="1"/>
          </p:cNvSpPr>
          <p:nvPr>
            <p:ph type="sldNum" sz="quarter" idx="5"/>
          </p:nvPr>
        </p:nvSpPr>
        <p:spPr/>
        <p:txBody>
          <a:bodyPr/>
          <a:lstStyle/>
          <a:p>
            <a:fld id="{A743E496-55AC-430D-A93B-882C718479EF}" type="slidenum">
              <a:rPr lang="it-IT" smtClean="0"/>
              <a:t>21</a:t>
            </a:fld>
            <a:endParaRPr lang="it-IT"/>
          </a:p>
        </p:txBody>
      </p:sp>
    </p:spTree>
    <p:extLst>
      <p:ext uri="{BB962C8B-B14F-4D97-AF65-F5344CB8AC3E}">
        <p14:creationId xmlns:p14="http://schemas.microsoft.com/office/powerpoint/2010/main" val="3182599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Interfaccia grafica basata su </a:t>
            </a:r>
            <a:r>
              <a:rPr lang="it-IT" dirty="0" err="1"/>
              <a:t>grafan</a:t>
            </a:r>
            <a:r>
              <a:rPr lang="it-IT" dirty="0"/>
              <a:t> e </a:t>
            </a:r>
            <a:r>
              <a:rPr lang="it-IT" dirty="0" err="1"/>
              <a:t>influx</a:t>
            </a:r>
            <a:r>
              <a:rPr lang="it-IT" dirty="0"/>
              <a:t> che permette di visualizzare in tempo reale l’andamento degli EMA e di individuare la presenza di pattern di breakout di rialzista o ribassista, con il relativo </a:t>
            </a:r>
            <a:r>
              <a:rPr lang="it-IT" dirty="0" err="1"/>
              <a:t>timestamp</a:t>
            </a:r>
            <a:r>
              <a:rPr lang="it-IT" dirty="0"/>
              <a:t> dell’ultima rilevazione avvenuta</a:t>
            </a:r>
          </a:p>
        </p:txBody>
      </p:sp>
      <p:sp>
        <p:nvSpPr>
          <p:cNvPr id="4" name="Segnaposto numero diapositiva 3"/>
          <p:cNvSpPr>
            <a:spLocks noGrp="1"/>
          </p:cNvSpPr>
          <p:nvPr>
            <p:ph type="sldNum" sz="quarter" idx="5"/>
          </p:nvPr>
        </p:nvSpPr>
        <p:spPr/>
        <p:txBody>
          <a:bodyPr/>
          <a:lstStyle/>
          <a:p>
            <a:fld id="{A743E496-55AC-430D-A93B-882C718479EF}" type="slidenum">
              <a:rPr lang="it-IT" smtClean="0"/>
              <a:t>22</a:t>
            </a:fld>
            <a:endParaRPr lang="it-IT"/>
          </a:p>
        </p:txBody>
      </p:sp>
    </p:spTree>
    <p:extLst>
      <p:ext uri="{BB962C8B-B14F-4D97-AF65-F5344CB8AC3E}">
        <p14:creationId xmlns:p14="http://schemas.microsoft.com/office/powerpoint/2010/main" val="16600845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In conclusione con questo </a:t>
            </a:r>
            <a:r>
              <a:rPr lang="it-IT" dirty="0" err="1"/>
              <a:t>lav</a:t>
            </a:r>
            <a:r>
              <a:rPr lang="it-IT" dirty="0"/>
              <a:t> di tesi ho proposto una </a:t>
            </a:r>
            <a:r>
              <a:rPr lang="it-IT" dirty="0" err="1"/>
              <a:t>soluz</a:t>
            </a:r>
            <a:r>
              <a:rPr lang="it-IT" dirty="0"/>
              <a:t> che mi ha permesso di partecipare al challenge e presentare il mio lavoro alla conferenza</a:t>
            </a:r>
          </a:p>
          <a:p>
            <a:r>
              <a:rPr lang="it-IT" dirty="0"/>
              <a:t>Con questo ho concluso vi ringrazio per l’attenzione</a:t>
            </a:r>
          </a:p>
        </p:txBody>
      </p:sp>
      <p:sp>
        <p:nvSpPr>
          <p:cNvPr id="4" name="Segnaposto numero diapositiva 3"/>
          <p:cNvSpPr>
            <a:spLocks noGrp="1"/>
          </p:cNvSpPr>
          <p:nvPr>
            <p:ph type="sldNum" sz="quarter" idx="5"/>
          </p:nvPr>
        </p:nvSpPr>
        <p:spPr/>
        <p:txBody>
          <a:bodyPr/>
          <a:lstStyle/>
          <a:p>
            <a:fld id="{A743E496-55AC-430D-A93B-882C718479EF}" type="slidenum">
              <a:rPr lang="it-IT" smtClean="0"/>
              <a:t>23</a:t>
            </a:fld>
            <a:endParaRPr lang="it-IT"/>
          </a:p>
        </p:txBody>
      </p:sp>
    </p:spTree>
    <p:extLst>
      <p:ext uri="{BB962C8B-B14F-4D97-AF65-F5344CB8AC3E}">
        <p14:creationId xmlns:p14="http://schemas.microsoft.com/office/powerpoint/2010/main" val="2726680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200" dirty="0"/>
              <a:t>Il presente lavoro di tesi consiste in una soluzione per l’ACM …., che prevede </a:t>
            </a:r>
            <a:r>
              <a:rPr lang="en-US" sz="1200" dirty="0" err="1"/>
              <a:t>l’implementazione</a:t>
            </a:r>
            <a:r>
              <a:rPr lang="en-US" sz="1200" dirty="0"/>
              <a:t> di </a:t>
            </a:r>
            <a:r>
              <a:rPr lang="en-US" sz="1200" dirty="0" err="1"/>
              <a:t>una</a:t>
            </a:r>
            <a:r>
              <a:rPr lang="en-US" sz="1200" dirty="0"/>
              <a:t> </a:t>
            </a:r>
            <a:r>
              <a:rPr lang="en-US" sz="1200" dirty="0" err="1"/>
              <a:t>strategia</a:t>
            </a:r>
            <a:r>
              <a:rPr lang="en-US" sz="1200" dirty="0"/>
              <a:t> ….</a:t>
            </a:r>
          </a:p>
          <a:p>
            <a:endParaRPr lang="en-US" sz="1200" dirty="0"/>
          </a:p>
          <a:p>
            <a:r>
              <a:rPr lang="en-US" sz="1200" dirty="0"/>
              <a:t>IL DEBS GC del 2022 </a:t>
            </a:r>
            <a:r>
              <a:rPr lang="en-US" sz="1200" dirty="0" err="1"/>
              <a:t>organizzata</a:t>
            </a:r>
            <a:r>
              <a:rPr lang="en-US" sz="1200" dirty="0"/>
              <a:t> </a:t>
            </a:r>
            <a:r>
              <a:rPr lang="en-US" sz="1200" dirty="0" err="1"/>
              <a:t>dall’ACM</a:t>
            </a:r>
            <a:r>
              <a:rPr lang="en-US" sz="1200" dirty="0"/>
              <a:t> </a:t>
            </a:r>
            <a:r>
              <a:rPr lang="en-US" sz="1200" dirty="0" err="1"/>
              <a:t>si</a:t>
            </a:r>
            <a:r>
              <a:rPr lang="en-US" sz="1200" dirty="0"/>
              <a:t> </a:t>
            </a:r>
            <a:r>
              <a:rPr lang="en-US" sz="1200" dirty="0" err="1"/>
              <a:t>inserisce</a:t>
            </a:r>
            <a:r>
              <a:rPr lang="en-US" sz="1200" dirty="0"/>
              <a:t> in </a:t>
            </a:r>
            <a:r>
              <a:rPr lang="en-US" sz="1200" dirty="0" err="1"/>
              <a:t>questo</a:t>
            </a:r>
            <a:r>
              <a:rPr lang="en-US" sz="1200" dirty="0"/>
              <a:t> </a:t>
            </a:r>
            <a:r>
              <a:rPr lang="en-US" sz="1200" dirty="0" err="1"/>
              <a:t>contrsto</a:t>
            </a:r>
            <a:r>
              <a:rPr lang="en-US" sz="1200" dirty="0"/>
              <a:t> </a:t>
            </a:r>
            <a:r>
              <a:rPr lang="en-US" sz="1200" dirty="0" err="1"/>
              <a:t>dei</a:t>
            </a:r>
            <a:r>
              <a:rPr lang="en-US" sz="1200" dirty="0"/>
              <a:t> </a:t>
            </a:r>
            <a:r>
              <a:rPr lang="en-US" sz="1200" dirty="0" err="1"/>
              <a:t>mercato</a:t>
            </a:r>
            <a:r>
              <a:rPr lang="en-US" sz="1200" dirty="0"/>
              <a:t> </a:t>
            </a:r>
            <a:r>
              <a:rPr lang="en-US" sz="1200" dirty="0" err="1"/>
              <a:t>finanziari</a:t>
            </a:r>
            <a:r>
              <a:rPr lang="en-US" sz="1200" dirty="0"/>
              <a:t> </a:t>
            </a:r>
            <a:r>
              <a:rPr lang="en-US" sz="1200" dirty="0" err="1"/>
              <a:t>propondendo</a:t>
            </a:r>
            <a:r>
              <a:rPr lang="en-US" sz="1200" dirty="0"/>
              <a:t> </a:t>
            </a:r>
            <a:r>
              <a:rPr lang="en-US" sz="1200" dirty="0" err="1"/>
              <a:t>implememntazione</a:t>
            </a:r>
            <a:r>
              <a:rPr lang="en-US" sz="1200" dirty="0"/>
              <a:t> </a:t>
            </a:r>
            <a:r>
              <a:rPr lang="en-US" sz="1200" dirty="0" err="1"/>
              <a:t>strategia</a:t>
            </a:r>
            <a:r>
              <a:rPr lang="en-US" sz="1200" dirty="0"/>
              <a:t> di trading -&gt; </a:t>
            </a:r>
            <a:r>
              <a:rPr lang="en-US" sz="1200" dirty="0" err="1"/>
              <a:t>obbiettivo</a:t>
            </a:r>
            <a:r>
              <a:rPr lang="en-US" sz="1200" dirty="0"/>
              <a:t> è </a:t>
            </a:r>
            <a:r>
              <a:rPr lang="en-US" sz="1200" dirty="0" err="1"/>
              <a:t>stato</a:t>
            </a:r>
            <a:r>
              <a:rPr lang="en-US" sz="1200" dirty="0"/>
              <a:t> </a:t>
            </a:r>
            <a:r>
              <a:rPr lang="en-US" sz="1200" dirty="0" err="1"/>
              <a:t>accettare</a:t>
            </a:r>
            <a:r>
              <a:rPr lang="en-US" sz="1200" dirty="0"/>
              <a:t> / </a:t>
            </a:r>
            <a:r>
              <a:rPr lang="en-US" sz="1200" dirty="0" err="1"/>
              <a:t>partecipare</a:t>
            </a:r>
            <a:r>
              <a:rPr lang="en-US" sz="1200" dirty="0"/>
              <a:t> al challenge, </a:t>
            </a:r>
            <a:r>
              <a:rPr lang="en-US" sz="1200" dirty="0" err="1"/>
              <a:t>quindi</a:t>
            </a:r>
            <a:r>
              <a:rPr lang="en-US" sz="1200" dirty="0"/>
              <a:t> ho </a:t>
            </a:r>
            <a:r>
              <a:rPr lang="en-US" sz="1200" dirty="0" err="1"/>
              <a:t>proposto</a:t>
            </a:r>
            <a:r>
              <a:rPr lang="en-US" sz="1200" dirty="0"/>
              <a:t> </a:t>
            </a:r>
            <a:r>
              <a:rPr lang="en-US" sz="1200" dirty="0" err="1"/>
              <a:t>una</a:t>
            </a:r>
            <a:r>
              <a:rPr lang="en-US" sz="1200" dirty="0"/>
              <a:t> </a:t>
            </a:r>
            <a:r>
              <a:rPr lang="en-US" sz="1200" dirty="0" err="1"/>
              <a:t>soluzione</a:t>
            </a:r>
            <a:r>
              <a:rPr lang="en-US" sz="1200" dirty="0"/>
              <a:t> </a:t>
            </a:r>
            <a:r>
              <a:rPr lang="en-US" sz="1200" dirty="0" err="1"/>
              <a:t>che</a:t>
            </a:r>
            <a:r>
              <a:rPr lang="en-US" sz="1200" dirty="0"/>
              <a:t> </a:t>
            </a:r>
            <a:r>
              <a:rPr lang="en-US" sz="1200" dirty="0" err="1"/>
              <a:t>consiste</a:t>
            </a:r>
            <a:r>
              <a:rPr lang="en-US" sz="1200" dirty="0"/>
              <a:t> in </a:t>
            </a:r>
            <a:r>
              <a:rPr lang="en-US" sz="1200" dirty="0" err="1"/>
              <a:t>un’applicazione</a:t>
            </a:r>
            <a:r>
              <a:rPr lang="en-US" sz="1200" dirty="0"/>
              <a:t> </a:t>
            </a:r>
            <a:r>
              <a:rPr lang="en-US" sz="1200" dirty="0" err="1"/>
              <a:t>distribuita</a:t>
            </a:r>
            <a:r>
              <a:rPr lang="en-US" sz="1200" dirty="0"/>
              <a:t> </a:t>
            </a:r>
            <a:r>
              <a:rPr lang="en-US" sz="1200" dirty="0" err="1"/>
              <a:t>basata</a:t>
            </a:r>
            <a:r>
              <a:rPr lang="en-US" sz="1200" dirty="0"/>
              <a:t> </a:t>
            </a:r>
            <a:r>
              <a:rPr lang="en-US" sz="1200" dirty="0" err="1"/>
              <a:t>su</a:t>
            </a:r>
            <a:r>
              <a:rPr lang="en-US" sz="1200" dirty="0"/>
              <a:t> DSP </a:t>
            </a:r>
            <a:r>
              <a:rPr lang="en-US" sz="1200" dirty="0" err="1"/>
              <a:t>che</a:t>
            </a:r>
            <a:r>
              <a:rPr lang="en-US" sz="1200" dirty="0"/>
              <a:t> </a:t>
            </a:r>
            <a:r>
              <a:rPr lang="en-US" sz="1200" dirty="0" err="1"/>
              <a:t>analizza</a:t>
            </a:r>
            <a:r>
              <a:rPr lang="en-US" sz="1200" dirty="0"/>
              <a:t> in tempo </a:t>
            </a:r>
            <a:r>
              <a:rPr lang="en-US" sz="1200" dirty="0" err="1"/>
              <a:t>reale</a:t>
            </a:r>
            <a:r>
              <a:rPr lang="en-US" sz="1200" dirty="0"/>
              <a:t> </a:t>
            </a:r>
            <a:r>
              <a:rPr lang="en-US" sz="1200" dirty="0" err="1"/>
              <a:t>flussi</a:t>
            </a:r>
            <a:r>
              <a:rPr lang="en-US" sz="1200" dirty="0"/>
              <a:t> di </a:t>
            </a:r>
            <a:r>
              <a:rPr lang="en-US" sz="1200" dirty="0" err="1"/>
              <a:t>dati</a:t>
            </a:r>
            <a:r>
              <a:rPr lang="en-US" sz="1200" dirty="0"/>
              <a:t> di </a:t>
            </a:r>
            <a:r>
              <a:rPr lang="en-US" sz="1200" dirty="0" err="1"/>
              <a:t>mercato</a:t>
            </a:r>
            <a:r>
              <a:rPr lang="en-US" sz="1200" dirty="0"/>
              <a:t> con </a:t>
            </a:r>
            <a:r>
              <a:rPr lang="en-US" sz="1200" dirty="0" err="1"/>
              <a:t>l’obbiettivo</a:t>
            </a:r>
            <a:r>
              <a:rPr lang="en-US" sz="1200" dirty="0"/>
              <a:t> di </a:t>
            </a:r>
            <a:r>
              <a:rPr lang="en-US" sz="1200" dirty="0" err="1"/>
              <a:t>calcolare</a:t>
            </a:r>
            <a:r>
              <a:rPr lang="en-US" sz="1200" dirty="0"/>
              <a:t> in </a:t>
            </a:r>
            <a:r>
              <a:rPr lang="en-US" sz="1200" dirty="0" err="1"/>
              <a:t>maniera</a:t>
            </a:r>
            <a:r>
              <a:rPr lang="en-US" sz="1200" dirty="0"/>
              <a:t> </a:t>
            </a:r>
            <a:r>
              <a:rPr lang="en-US" sz="1200" dirty="0" err="1"/>
              <a:t>efficiente</a:t>
            </a:r>
            <a:r>
              <a:rPr lang="en-US" sz="1200" dirty="0"/>
              <a:t> </a:t>
            </a:r>
            <a:r>
              <a:rPr lang="en-US" sz="1200" dirty="0" err="1"/>
              <a:t>degli</a:t>
            </a:r>
            <a:r>
              <a:rPr lang="en-US" sz="1200" dirty="0"/>
              <a:t> </a:t>
            </a:r>
            <a:r>
              <a:rPr lang="en-US" sz="1200" dirty="0" err="1"/>
              <a:t>indicatori</a:t>
            </a:r>
            <a:r>
              <a:rPr lang="en-US" sz="1200" dirty="0"/>
              <a:t> di </a:t>
            </a:r>
            <a:r>
              <a:rPr lang="en-US" sz="1200" dirty="0" err="1"/>
              <a:t>tendenze</a:t>
            </a:r>
            <a:r>
              <a:rPr lang="en-US" sz="1200" dirty="0"/>
              <a:t> </a:t>
            </a:r>
            <a:r>
              <a:rPr lang="en-US" sz="1200" dirty="0" err="1"/>
              <a:t>monitorando</a:t>
            </a:r>
            <a:r>
              <a:rPr lang="en-US" sz="1200" dirty="0"/>
              <a:t> I </a:t>
            </a:r>
            <a:r>
              <a:rPr lang="en-US" sz="1200" dirty="0" err="1"/>
              <a:t>prezzi</a:t>
            </a:r>
            <a:r>
              <a:rPr lang="en-US" sz="1200" dirty="0"/>
              <a:t> di </a:t>
            </a:r>
            <a:r>
              <a:rPr lang="en-US" sz="1200" dirty="0" err="1"/>
              <a:t>strumenti</a:t>
            </a:r>
            <a:r>
              <a:rPr lang="en-US" sz="1200" dirty="0"/>
              <a:t> </a:t>
            </a:r>
            <a:r>
              <a:rPr lang="en-US" sz="1200" dirty="0" err="1"/>
              <a:t>finanziari</a:t>
            </a:r>
            <a:r>
              <a:rPr lang="en-US" sz="1200" dirty="0"/>
              <a:t>, in modo da </a:t>
            </a:r>
            <a:r>
              <a:rPr lang="en-US" sz="1200" dirty="0" err="1"/>
              <a:t>poter</a:t>
            </a:r>
            <a:r>
              <a:rPr lang="en-US" sz="1200" dirty="0"/>
              <a:t> </a:t>
            </a:r>
            <a:r>
              <a:rPr lang="en-US" sz="1200" dirty="0" err="1"/>
              <a:t>stabilire</a:t>
            </a:r>
            <a:r>
              <a:rPr lang="en-US" sz="1200" dirty="0"/>
              <a:t> in </a:t>
            </a:r>
            <a:r>
              <a:rPr lang="en-US" sz="1200" dirty="0" err="1"/>
              <a:t>maniera</a:t>
            </a:r>
            <a:r>
              <a:rPr lang="en-US" sz="1200" dirty="0"/>
              <a:t> tempestive se </a:t>
            </a:r>
            <a:r>
              <a:rPr lang="en-US" sz="1200" dirty="0" err="1"/>
              <a:t>acquistare</a:t>
            </a:r>
            <a:r>
              <a:rPr lang="en-US" sz="1200" dirty="0"/>
              <a:t> o </a:t>
            </a:r>
            <a:r>
              <a:rPr lang="en-US" sz="1200" dirty="0" err="1"/>
              <a:t>vendere</a:t>
            </a:r>
            <a:r>
              <a:rPr lang="en-US" sz="1200" dirty="0"/>
              <a:t> </a:t>
            </a:r>
            <a:r>
              <a:rPr lang="en-US" sz="1200" dirty="0" err="1"/>
              <a:t>questi</a:t>
            </a:r>
            <a:r>
              <a:rPr lang="en-US" sz="1200" dirty="0"/>
              <a:t> </a:t>
            </a:r>
            <a:r>
              <a:rPr lang="en-US" sz="1200" dirty="0" err="1"/>
              <a:t>titoli</a:t>
            </a:r>
            <a:r>
              <a:rPr lang="en-US" sz="1200" dirty="0"/>
              <a:t> sui </a:t>
            </a:r>
            <a:r>
              <a:rPr lang="en-US" sz="1200" dirty="0" err="1"/>
              <a:t>mercati</a:t>
            </a:r>
            <a:r>
              <a:rPr lang="en-US" sz="1200" dirty="0"/>
              <a:t> </a:t>
            </a:r>
            <a:r>
              <a:rPr lang="en-US" sz="1200" dirty="0" err="1"/>
              <a:t>finanziari</a:t>
            </a:r>
            <a:r>
              <a:rPr lang="en-US" sz="1200" dirty="0"/>
              <a:t>.</a:t>
            </a:r>
            <a:endParaRPr lang="it-IT" dirty="0"/>
          </a:p>
        </p:txBody>
      </p:sp>
      <p:sp>
        <p:nvSpPr>
          <p:cNvPr id="4" name="Segnaposto numero diapositiva 3"/>
          <p:cNvSpPr>
            <a:spLocks noGrp="1"/>
          </p:cNvSpPr>
          <p:nvPr>
            <p:ph type="sldNum" sz="quarter" idx="5"/>
          </p:nvPr>
        </p:nvSpPr>
        <p:spPr/>
        <p:txBody>
          <a:bodyPr/>
          <a:lstStyle/>
          <a:p>
            <a:fld id="{A743E496-55AC-430D-A93B-882C718479EF}" type="slidenum">
              <a:rPr lang="it-IT" smtClean="0"/>
              <a:t>3</a:t>
            </a:fld>
            <a:endParaRPr lang="it-IT"/>
          </a:p>
        </p:txBody>
      </p:sp>
    </p:spTree>
    <p:extLst>
      <p:ext uri="{BB962C8B-B14F-4D97-AF65-F5344CB8AC3E}">
        <p14:creationId xmlns:p14="http://schemas.microsoft.com/office/powerpoint/2010/main" val="12514732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si calcola l’EMA 38 o 100, dove 38 e 100 sono i possibili valori del fattore di </a:t>
            </a:r>
            <a:r>
              <a:rPr lang="it-IT" dirty="0" err="1"/>
              <a:t>smoothing</a:t>
            </a:r>
            <a:r>
              <a:rPr lang="it-IT" dirty="0"/>
              <a:t> per l’EMA, relativo ad uno specifico simbolo, all’interno della finestra temporale i-esima, che ha una durata fissa di 5 minuti</a:t>
            </a:r>
          </a:p>
          <a:p>
            <a:r>
              <a:rPr lang="it-IT" dirty="0"/>
              <a:t> Per rendere questa formula più chiara e di facile comprensione, proviamo a contestualizzarla con un esempio -&gt;   per esempio, vogliamo </a:t>
            </a:r>
            <a:r>
              <a:rPr lang="it-IT" dirty="0" err="1"/>
              <a:t>calolare</a:t>
            </a:r>
            <a:r>
              <a:rPr lang="it-IT" dirty="0"/>
              <a:t> </a:t>
            </a:r>
            <a:r>
              <a:rPr lang="it-IT" dirty="0" err="1"/>
              <a:t>l’ema</a:t>
            </a:r>
            <a:r>
              <a:rPr lang="it-IT" dirty="0"/>
              <a:t> 38 del titolo APPLE nella finestra temporale che va dalle 8 alle 8.5 del giorno 21 ottobre 2022. Questo EMA dipende da due valori sostanzialmente, uno è quello in Close, ossia l’ultimo prezzo del titolo APPLE osservato dalle 8 alle 8 e 5, e l’altro è l’EMA 38 calcolato per Apple ma dalle 7.55 alle 8 di questa </a:t>
            </a:r>
            <a:r>
              <a:rPr lang="it-IT" dirty="0" err="1"/>
              <a:t>mattinam</a:t>
            </a:r>
            <a:r>
              <a:rPr lang="it-IT" dirty="0"/>
              <a:t> quindi nei 5 minuti precedenti </a:t>
            </a:r>
          </a:p>
        </p:txBody>
      </p:sp>
      <p:sp>
        <p:nvSpPr>
          <p:cNvPr id="4" name="Segnaposto numero diapositiva 3"/>
          <p:cNvSpPr>
            <a:spLocks noGrp="1"/>
          </p:cNvSpPr>
          <p:nvPr>
            <p:ph type="sldNum" sz="quarter" idx="5"/>
          </p:nvPr>
        </p:nvSpPr>
        <p:spPr/>
        <p:txBody>
          <a:bodyPr/>
          <a:lstStyle/>
          <a:p>
            <a:fld id="{A743E496-55AC-430D-A93B-882C718479EF}" type="slidenum">
              <a:rPr lang="it-IT" smtClean="0"/>
              <a:t>4</a:t>
            </a:fld>
            <a:endParaRPr lang="it-IT"/>
          </a:p>
        </p:txBody>
      </p:sp>
    </p:spTree>
    <p:extLst>
      <p:ext uri="{BB962C8B-B14F-4D97-AF65-F5344CB8AC3E}">
        <p14:creationId xmlns:p14="http://schemas.microsoft.com/office/powerpoint/2010/main" val="4089975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Qui si calcola l’EMA 38 o 100, dove 38 e 100 sono i possibili valori del fattore di </a:t>
            </a:r>
            <a:r>
              <a:rPr lang="it-IT" dirty="0" err="1"/>
              <a:t>smoothing</a:t>
            </a:r>
            <a:r>
              <a:rPr lang="it-IT" dirty="0"/>
              <a:t> per l’EMA, relativo ad uno specifico simbolo, all’interno della finestra temporale i-esima, che ha una durata fissa di 5 minuti</a:t>
            </a:r>
          </a:p>
          <a:p>
            <a:r>
              <a:rPr lang="it-IT" dirty="0"/>
              <a:t> Per rendere questa formula più chiara e di facile comprensione, proviamo a contestualizzarla con un esempio -&gt;   per esempio, vogliamo </a:t>
            </a:r>
            <a:r>
              <a:rPr lang="it-IT" dirty="0" err="1"/>
              <a:t>calolare</a:t>
            </a:r>
            <a:r>
              <a:rPr lang="it-IT" dirty="0"/>
              <a:t> </a:t>
            </a:r>
            <a:r>
              <a:rPr lang="it-IT" dirty="0" err="1"/>
              <a:t>l’ema</a:t>
            </a:r>
            <a:r>
              <a:rPr lang="it-IT" dirty="0"/>
              <a:t> 38 del titolo APPLE nella finestra temporale che va dalle 8 alle 8.5 del giorno 21 ottobre 2022. Questo EMA dipende da due valori sostanzialmente, uno è quello in Close, ossia l’ultimo prezzo del titolo APPLE osservato dalle 8 alle 8 e 5, e l’altro è l’EMA 38 calcolato per Apple ma dalle 7.55 alle 8 di questa </a:t>
            </a:r>
            <a:r>
              <a:rPr lang="it-IT" dirty="0" err="1"/>
              <a:t>mattinam</a:t>
            </a:r>
            <a:r>
              <a:rPr lang="it-IT" dirty="0"/>
              <a:t> quindi nei 5 minuti precedenti </a:t>
            </a:r>
          </a:p>
        </p:txBody>
      </p:sp>
      <p:sp>
        <p:nvSpPr>
          <p:cNvPr id="4" name="Segnaposto numero diapositiva 3"/>
          <p:cNvSpPr>
            <a:spLocks noGrp="1"/>
          </p:cNvSpPr>
          <p:nvPr>
            <p:ph type="sldNum" sz="quarter" idx="5"/>
          </p:nvPr>
        </p:nvSpPr>
        <p:spPr/>
        <p:txBody>
          <a:bodyPr/>
          <a:lstStyle/>
          <a:p>
            <a:fld id="{A743E496-55AC-430D-A93B-882C718479EF}" type="slidenum">
              <a:rPr lang="it-IT" smtClean="0"/>
              <a:t>5</a:t>
            </a:fld>
            <a:endParaRPr lang="it-IT"/>
          </a:p>
        </p:txBody>
      </p:sp>
    </p:spTree>
    <p:extLst>
      <p:ext uri="{BB962C8B-B14F-4D97-AF65-F5344CB8AC3E}">
        <p14:creationId xmlns:p14="http://schemas.microsoft.com/office/powerpoint/2010/main" val="40364906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just"/>
            <a:r>
              <a:rPr lang="it-IT" altLang="it-IT" sz="1200" dirty="0"/>
              <a:t>I</a:t>
            </a:r>
            <a:r>
              <a:rPr kumimoji="0" lang="it-IT" altLang="it-IT" sz="1200" b="0" i="0" u="none" strike="noStrike" cap="none" normalizeH="0" baseline="0" dirty="0">
                <a:ln>
                  <a:noFill/>
                </a:ln>
                <a:solidFill>
                  <a:schemeClr val="tx1"/>
                </a:solidFill>
                <a:effectLst/>
              </a:rPr>
              <a:t>dentifica la violazione di un determinato livello (di supporto o di resistenza), da cui attendersi un forte movimento dei prezzi nella medesima direzione della rottura. Così se i prezzi provengono dal basso e rompono una resistenza importante, questo breakout può dar luogo ad un movimento direzionale rialzista. Al contrario se i prezzi arrivano dall’alto e vanno a violare un livello di supporto, spesso ci si attende un movimento direzionale ribassista </a:t>
            </a:r>
          </a:p>
          <a:p>
            <a:pPr algn="just"/>
            <a:endParaRPr kumimoji="0" lang="it-IT" altLang="it-IT" sz="400" b="0" i="0" u="none" strike="noStrike" cap="none" normalizeH="0" baseline="0" dirty="0">
              <a:ln>
                <a:noFill/>
              </a:ln>
              <a:solidFill>
                <a:schemeClr val="tx1"/>
              </a:solidFill>
              <a:effectLst/>
            </a:endParaRPr>
          </a:p>
          <a:p>
            <a:pPr algn="just"/>
            <a:endParaRPr kumimoji="0" lang="it-IT" altLang="it-IT" sz="1100" b="0" i="0" u="none" strike="noStrike" cap="none" normalizeH="0" baseline="0" dirty="0">
              <a:ln>
                <a:noFill/>
              </a:ln>
              <a:solidFill>
                <a:schemeClr val="tx1"/>
              </a:solidFill>
              <a:effectLst/>
              <a:latin typeface="Arial" panose="020B0604020202020204" pitchFamily="34" charset="0"/>
            </a:endParaRPr>
          </a:p>
          <a:p>
            <a:endParaRPr lang="it-IT" dirty="0"/>
          </a:p>
        </p:txBody>
      </p:sp>
      <p:sp>
        <p:nvSpPr>
          <p:cNvPr id="4" name="Segnaposto numero diapositiva 3"/>
          <p:cNvSpPr>
            <a:spLocks noGrp="1"/>
          </p:cNvSpPr>
          <p:nvPr>
            <p:ph type="sldNum" sz="quarter" idx="5"/>
          </p:nvPr>
        </p:nvSpPr>
        <p:spPr/>
        <p:txBody>
          <a:bodyPr/>
          <a:lstStyle/>
          <a:p>
            <a:fld id="{A743E496-55AC-430D-A93B-882C718479EF}" type="slidenum">
              <a:rPr lang="it-IT" smtClean="0"/>
              <a:t>6</a:t>
            </a:fld>
            <a:endParaRPr lang="it-IT"/>
          </a:p>
        </p:txBody>
      </p:sp>
    </p:spTree>
    <p:extLst>
      <p:ext uri="{BB962C8B-B14F-4D97-AF65-F5344CB8AC3E}">
        <p14:creationId xmlns:p14="http://schemas.microsoft.com/office/powerpoint/2010/main" val="3378437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Un applicazione di DSP è costituita da una rete di operatori (elementi di elaborazione) collegati da flussi, almeno una sorgente e almeno un </a:t>
            </a:r>
            <a:r>
              <a:rPr lang="it-IT" dirty="0" err="1"/>
              <a:t>sink</a:t>
            </a:r>
            <a:r>
              <a:rPr lang="it-IT" dirty="0"/>
              <a:t> (collettore di dati). Si modella l’applicazione di DSP come un DAG dove i nodi del grafo sono gli operatori collegati fra loro da flussi di dati. La topologia che definisce gli operatori e i link è questa</a:t>
            </a:r>
          </a:p>
          <a:p>
            <a:endParaRPr lang="it-IT" dirty="0"/>
          </a:p>
          <a:p>
            <a:r>
              <a:rPr lang="it-IT" dirty="0"/>
              <a:t>Finestra: operatori con stato -&gt; permettono di memorizzare temporaneamente le </a:t>
            </a:r>
            <a:r>
              <a:rPr lang="it-IT" dirty="0" err="1"/>
              <a:t>tuple</a:t>
            </a:r>
            <a:r>
              <a:rPr lang="it-IT" dirty="0"/>
              <a:t> arrivate all’operatore su cui applicare calcoli in modo da elaborarle insieme.</a:t>
            </a:r>
          </a:p>
        </p:txBody>
      </p:sp>
      <p:sp>
        <p:nvSpPr>
          <p:cNvPr id="4" name="Segnaposto numero diapositiva 3"/>
          <p:cNvSpPr>
            <a:spLocks noGrp="1"/>
          </p:cNvSpPr>
          <p:nvPr>
            <p:ph type="sldNum" sz="quarter" idx="5"/>
          </p:nvPr>
        </p:nvSpPr>
        <p:spPr/>
        <p:txBody>
          <a:bodyPr/>
          <a:lstStyle/>
          <a:p>
            <a:fld id="{A743E496-55AC-430D-A93B-882C718479EF}" type="slidenum">
              <a:rPr lang="it-IT" smtClean="0"/>
              <a:t>12</a:t>
            </a:fld>
            <a:endParaRPr lang="it-IT"/>
          </a:p>
        </p:txBody>
      </p:sp>
    </p:spTree>
    <p:extLst>
      <p:ext uri="{BB962C8B-B14F-4D97-AF65-F5344CB8AC3E}">
        <p14:creationId xmlns:p14="http://schemas.microsoft.com/office/powerpoint/2010/main" val="11222357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dirty="0">
                <a:sym typeface="Wingdings" panose="05000000000000000000" pitchFamily="2" charset="2"/>
              </a:rPr>
              <a:t>,Risultati che vengono poi letti dal </a:t>
            </a:r>
            <a:r>
              <a:rPr lang="it-IT" sz="1200" i="1" dirty="0">
                <a:sym typeface="Wingdings" panose="05000000000000000000" pitchFamily="2" charset="2"/>
              </a:rPr>
              <a:t>Consumer dei risultati </a:t>
            </a:r>
            <a:r>
              <a:rPr lang="it-IT" sz="1200" dirty="0">
                <a:sym typeface="Wingdings" panose="05000000000000000000" pitchFamily="2" charset="2"/>
              </a:rPr>
              <a:t>ed inviati alla piattaforma di valutazione del GC.</a:t>
            </a:r>
          </a:p>
          <a:p>
            <a:endParaRPr lang="it-IT" dirty="0"/>
          </a:p>
        </p:txBody>
      </p:sp>
      <p:sp>
        <p:nvSpPr>
          <p:cNvPr id="4" name="Segnaposto numero diapositiva 3"/>
          <p:cNvSpPr>
            <a:spLocks noGrp="1"/>
          </p:cNvSpPr>
          <p:nvPr>
            <p:ph type="sldNum" sz="quarter" idx="5"/>
          </p:nvPr>
        </p:nvSpPr>
        <p:spPr/>
        <p:txBody>
          <a:bodyPr/>
          <a:lstStyle/>
          <a:p>
            <a:fld id="{A743E496-55AC-430D-A93B-882C718479EF}" type="slidenum">
              <a:rPr lang="it-IT" smtClean="0"/>
              <a:t>15</a:t>
            </a:fld>
            <a:endParaRPr lang="it-IT"/>
          </a:p>
        </p:txBody>
      </p:sp>
    </p:spTree>
    <p:extLst>
      <p:ext uri="{BB962C8B-B14F-4D97-AF65-F5344CB8AC3E}">
        <p14:creationId xmlns:p14="http://schemas.microsoft.com/office/powerpoint/2010/main" val="20757053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Questa presentata è </a:t>
            </a:r>
            <a:r>
              <a:rPr lang="it-IT" dirty="0" err="1"/>
              <a:t>vers</a:t>
            </a:r>
            <a:r>
              <a:rPr lang="it-IT" dirty="0"/>
              <a:t> </a:t>
            </a:r>
            <a:r>
              <a:rPr lang="it-IT" dirty="0" err="1"/>
              <a:t>defnitiva</a:t>
            </a:r>
            <a:r>
              <a:rPr lang="it-IT" dirty="0"/>
              <a:t> sol, a cui sono arrivata tramite processo di sviluppo  iterativo la soluzione iniziale mi ha permesso di partecipare al challenge… Ho partecipato al challenge proponendo la mia soluzione entro le scadenze previste per la consegna. La soluzione è stata valutata dai commissari del GC sia da un punto di vista di correttezza, da cui dipendeva l’accettazione, sia da un punto di vista delle performance. L’esito di questa valutazione è stato positivo, quindi il lavoro è stato accettato ed è stata tratta una pubblicazione negli atti della conferenza, che si è tenuta a fine Giugno di quest’anno. Successivamente alla consegna della soluzione sono state apportate delle migliorie all’architettura dell’applicazione riguardanti l’aspetto prestazionale, in particolare nell’ambito del data </a:t>
            </a:r>
            <a:r>
              <a:rPr lang="it-IT" dirty="0" err="1"/>
              <a:t>ingestion</a:t>
            </a:r>
            <a:r>
              <a:rPr lang="it-IT" dirty="0"/>
              <a:t> e del recupero dei risultati che hanno permesso di raggiungere una maggiore efficienza nella latenza di computazione, riducendola di un ordine di grandezza.</a:t>
            </a:r>
          </a:p>
        </p:txBody>
      </p:sp>
      <p:sp>
        <p:nvSpPr>
          <p:cNvPr id="4" name="Segnaposto numero diapositiva 3"/>
          <p:cNvSpPr>
            <a:spLocks noGrp="1"/>
          </p:cNvSpPr>
          <p:nvPr>
            <p:ph type="sldNum" sz="quarter" idx="5"/>
          </p:nvPr>
        </p:nvSpPr>
        <p:spPr/>
        <p:txBody>
          <a:bodyPr/>
          <a:lstStyle/>
          <a:p>
            <a:fld id="{A743E496-55AC-430D-A93B-882C718479EF}" type="slidenum">
              <a:rPr lang="it-IT" smtClean="0"/>
              <a:t>16</a:t>
            </a:fld>
            <a:endParaRPr lang="it-IT"/>
          </a:p>
        </p:txBody>
      </p:sp>
    </p:spTree>
    <p:extLst>
      <p:ext uri="{BB962C8B-B14F-4D97-AF65-F5344CB8AC3E}">
        <p14:creationId xmlns:p14="http://schemas.microsoft.com/office/powerpoint/2010/main" val="24455602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Valutazione sperimentale della soluzione -&gt; </a:t>
            </a:r>
            <a:r>
              <a:rPr lang="it-IT" dirty="0" err="1"/>
              <a:t>valutaz</a:t>
            </a:r>
            <a:r>
              <a:rPr lang="it-IT" dirty="0"/>
              <a:t> delle prestazioni della soluzione </a:t>
            </a:r>
            <a:r>
              <a:rPr lang="it-IT" dirty="0" err="1"/>
              <a:t>instanziandola</a:t>
            </a:r>
            <a:r>
              <a:rPr lang="it-IT" dirty="0"/>
              <a:t> in un ambiente distribuito </a:t>
            </a:r>
          </a:p>
        </p:txBody>
      </p:sp>
      <p:sp>
        <p:nvSpPr>
          <p:cNvPr id="4" name="Segnaposto numero diapositiva 3"/>
          <p:cNvSpPr>
            <a:spLocks noGrp="1"/>
          </p:cNvSpPr>
          <p:nvPr>
            <p:ph type="sldNum" sz="quarter" idx="5"/>
          </p:nvPr>
        </p:nvSpPr>
        <p:spPr/>
        <p:txBody>
          <a:bodyPr/>
          <a:lstStyle/>
          <a:p>
            <a:fld id="{A743E496-55AC-430D-A93B-882C718479EF}" type="slidenum">
              <a:rPr lang="it-IT" smtClean="0"/>
              <a:t>20</a:t>
            </a:fld>
            <a:endParaRPr lang="it-IT"/>
          </a:p>
        </p:txBody>
      </p:sp>
    </p:spTree>
    <p:extLst>
      <p:ext uri="{BB962C8B-B14F-4D97-AF65-F5344CB8AC3E}">
        <p14:creationId xmlns:p14="http://schemas.microsoft.com/office/powerpoint/2010/main" val="356197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fld id="{7C0BAAE6-4EF2-4A54-B75C-0BF0E4B3889A}" type="datetime1">
              <a:rPr lang="it-IT" smtClean="0"/>
              <a:t>19/10/2022</a:t>
            </a:fld>
            <a:endParaRPr lang="it-IT"/>
          </a:p>
        </p:txBody>
      </p:sp>
      <p:sp>
        <p:nvSpPr>
          <p:cNvPr id="5" name="Footer Placeholder 4"/>
          <p:cNvSpPr>
            <a:spLocks noGrp="1"/>
          </p:cNvSpPr>
          <p:nvPr>
            <p:ph type="ftr" sz="quarter" idx="11"/>
          </p:nvPr>
        </p:nvSpPr>
        <p:spPr/>
        <p:txBody>
          <a:bodyPr/>
          <a:lstStyle/>
          <a:p>
            <a:r>
              <a:rPr lang="it-IT"/>
              <a:t>Cecilia Calavaro</a:t>
            </a:r>
          </a:p>
        </p:txBody>
      </p:sp>
      <p:sp>
        <p:nvSpPr>
          <p:cNvPr id="6" name="Slide Number Placeholder 5"/>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3077216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58188B76-1E5F-4493-B32D-F106606B7B81}" type="datetime1">
              <a:rPr lang="it-IT" smtClean="0"/>
              <a:t>19/10/2022</a:t>
            </a:fld>
            <a:endParaRPr lang="it-IT"/>
          </a:p>
        </p:txBody>
      </p:sp>
      <p:sp>
        <p:nvSpPr>
          <p:cNvPr id="5" name="Footer Placeholder 4"/>
          <p:cNvSpPr>
            <a:spLocks noGrp="1"/>
          </p:cNvSpPr>
          <p:nvPr>
            <p:ph type="ftr" sz="quarter" idx="11"/>
          </p:nvPr>
        </p:nvSpPr>
        <p:spPr/>
        <p:txBody>
          <a:bodyPr/>
          <a:lstStyle/>
          <a:p>
            <a:r>
              <a:rPr lang="it-IT"/>
              <a:t>Cecilia Calavaro</a:t>
            </a:r>
          </a:p>
        </p:txBody>
      </p:sp>
      <p:sp>
        <p:nvSpPr>
          <p:cNvPr id="6" name="Slide Number Placeholder 5"/>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375454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3621CCE1-8529-48A7-A084-88B982D7560F}" type="datetime1">
              <a:rPr lang="it-IT" smtClean="0"/>
              <a:t>19/10/2022</a:t>
            </a:fld>
            <a:endParaRPr lang="it-IT"/>
          </a:p>
        </p:txBody>
      </p:sp>
      <p:sp>
        <p:nvSpPr>
          <p:cNvPr id="5" name="Footer Placeholder 4"/>
          <p:cNvSpPr>
            <a:spLocks noGrp="1"/>
          </p:cNvSpPr>
          <p:nvPr>
            <p:ph type="ftr" sz="quarter" idx="11"/>
          </p:nvPr>
        </p:nvSpPr>
        <p:spPr/>
        <p:txBody>
          <a:bodyPr/>
          <a:lstStyle/>
          <a:p>
            <a:r>
              <a:rPr lang="it-IT"/>
              <a:t>Cecilia Calavaro</a:t>
            </a:r>
          </a:p>
        </p:txBody>
      </p:sp>
      <p:sp>
        <p:nvSpPr>
          <p:cNvPr id="6" name="Slide Number Placeholder 5"/>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32013328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C5A8BDA5-9786-45E4-A860-E1CC9B4712DE}" type="datetime1">
              <a:rPr lang="it-IT" smtClean="0"/>
              <a:t>19/10/2022</a:t>
            </a:fld>
            <a:endParaRPr lang="it-IT"/>
          </a:p>
        </p:txBody>
      </p:sp>
      <p:sp>
        <p:nvSpPr>
          <p:cNvPr id="5" name="Footer Placeholder 4"/>
          <p:cNvSpPr>
            <a:spLocks noGrp="1"/>
          </p:cNvSpPr>
          <p:nvPr>
            <p:ph type="ftr" sz="quarter" idx="11"/>
          </p:nvPr>
        </p:nvSpPr>
        <p:spPr/>
        <p:txBody>
          <a:bodyPr/>
          <a:lstStyle/>
          <a:p>
            <a:r>
              <a:rPr lang="it-IT"/>
              <a:t>Cecilia Calavaro</a:t>
            </a:r>
          </a:p>
        </p:txBody>
      </p:sp>
      <p:sp>
        <p:nvSpPr>
          <p:cNvPr id="6" name="Slide Number Placeholder 5"/>
          <p:cNvSpPr>
            <a:spLocks noGrp="1"/>
          </p:cNvSpPr>
          <p:nvPr>
            <p:ph type="sldNum" sz="quarter" idx="12"/>
          </p:nvPr>
        </p:nvSpPr>
        <p:spPr/>
        <p:txBody>
          <a:bodyPr/>
          <a:lstStyle/>
          <a:p>
            <a:fld id="{9CF2A24D-71F0-42F2-8A58-2B954854DE7E}" type="slidenum">
              <a:rPr lang="it-IT" smtClean="0"/>
              <a:t>‹N›</a:t>
            </a:fld>
            <a:endParaRPr lang="it-IT"/>
          </a:p>
        </p:txBody>
      </p:sp>
      <p:pic>
        <p:nvPicPr>
          <p:cNvPr id="7" name="Immagine 6">
            <a:extLst>
              <a:ext uri="{FF2B5EF4-FFF2-40B4-BE49-F238E27FC236}">
                <a16:creationId xmlns:a16="http://schemas.microsoft.com/office/drawing/2014/main" id="{125B2178-D2AD-DE7A-9629-0D1AC08D3953}"/>
              </a:ext>
            </a:extLst>
          </p:cNvPr>
          <p:cNvPicPr>
            <a:picLocks noChangeAspect="1"/>
          </p:cNvPicPr>
          <p:nvPr userDrawn="1"/>
        </p:nvPicPr>
        <p:blipFill rotWithShape="1">
          <a:blip r:embed="rId2"/>
          <a:srcRect t="32721"/>
          <a:stretch/>
        </p:blipFill>
        <p:spPr>
          <a:xfrm>
            <a:off x="0" y="1371600"/>
            <a:ext cx="12192000" cy="270482"/>
          </a:xfrm>
          <a:prstGeom prst="rect">
            <a:avLst/>
          </a:prstGeom>
        </p:spPr>
      </p:pic>
    </p:spTree>
    <p:extLst>
      <p:ext uri="{BB962C8B-B14F-4D97-AF65-F5344CB8AC3E}">
        <p14:creationId xmlns:p14="http://schemas.microsoft.com/office/powerpoint/2010/main" val="2660074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A0AC1231-D884-489D-8F1C-7B84B68F4FEE}" type="datetime1">
              <a:rPr lang="it-IT" smtClean="0"/>
              <a:t>19/10/2022</a:t>
            </a:fld>
            <a:endParaRPr lang="it-IT"/>
          </a:p>
        </p:txBody>
      </p:sp>
      <p:sp>
        <p:nvSpPr>
          <p:cNvPr id="5" name="Footer Placeholder 4"/>
          <p:cNvSpPr>
            <a:spLocks noGrp="1"/>
          </p:cNvSpPr>
          <p:nvPr>
            <p:ph type="ftr" sz="quarter" idx="11"/>
          </p:nvPr>
        </p:nvSpPr>
        <p:spPr/>
        <p:txBody>
          <a:bodyPr/>
          <a:lstStyle/>
          <a:p>
            <a:r>
              <a:rPr lang="it-IT"/>
              <a:t>Cecilia Calavaro</a:t>
            </a:r>
          </a:p>
        </p:txBody>
      </p:sp>
      <p:sp>
        <p:nvSpPr>
          <p:cNvPr id="6" name="Slide Number Placeholder 5"/>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4026439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E8397BAB-5AF8-429B-9466-D1B473DFAC91}" type="datetime1">
              <a:rPr lang="it-IT" smtClean="0"/>
              <a:t>19/10/2022</a:t>
            </a:fld>
            <a:endParaRPr lang="it-IT"/>
          </a:p>
        </p:txBody>
      </p:sp>
      <p:sp>
        <p:nvSpPr>
          <p:cNvPr id="6" name="Footer Placeholder 5"/>
          <p:cNvSpPr>
            <a:spLocks noGrp="1"/>
          </p:cNvSpPr>
          <p:nvPr>
            <p:ph type="ftr" sz="quarter" idx="11"/>
          </p:nvPr>
        </p:nvSpPr>
        <p:spPr/>
        <p:txBody>
          <a:bodyPr/>
          <a:lstStyle/>
          <a:p>
            <a:r>
              <a:rPr lang="it-IT"/>
              <a:t>Cecilia Calavaro</a:t>
            </a:r>
          </a:p>
        </p:txBody>
      </p:sp>
      <p:sp>
        <p:nvSpPr>
          <p:cNvPr id="7" name="Slide Number Placeholder 6"/>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2745900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002D1237-450C-4A54-B8BC-2ACDDAE67198}" type="datetime1">
              <a:rPr lang="it-IT" smtClean="0"/>
              <a:t>19/10/2022</a:t>
            </a:fld>
            <a:endParaRPr lang="it-IT"/>
          </a:p>
        </p:txBody>
      </p:sp>
      <p:sp>
        <p:nvSpPr>
          <p:cNvPr id="8" name="Footer Placeholder 7"/>
          <p:cNvSpPr>
            <a:spLocks noGrp="1"/>
          </p:cNvSpPr>
          <p:nvPr>
            <p:ph type="ftr" sz="quarter" idx="11"/>
          </p:nvPr>
        </p:nvSpPr>
        <p:spPr/>
        <p:txBody>
          <a:bodyPr/>
          <a:lstStyle/>
          <a:p>
            <a:r>
              <a:rPr lang="it-IT"/>
              <a:t>Cecilia Calavaro</a:t>
            </a:r>
          </a:p>
        </p:txBody>
      </p:sp>
      <p:sp>
        <p:nvSpPr>
          <p:cNvPr id="9" name="Slide Number Placeholder 8"/>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3948477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21D04444-B933-41E8-8CE1-968F0C600907}" type="datetime1">
              <a:rPr lang="it-IT" smtClean="0"/>
              <a:t>19/10/2022</a:t>
            </a:fld>
            <a:endParaRPr lang="it-IT"/>
          </a:p>
        </p:txBody>
      </p:sp>
      <p:sp>
        <p:nvSpPr>
          <p:cNvPr id="4" name="Footer Placeholder 3"/>
          <p:cNvSpPr>
            <a:spLocks noGrp="1"/>
          </p:cNvSpPr>
          <p:nvPr>
            <p:ph type="ftr" sz="quarter" idx="11"/>
          </p:nvPr>
        </p:nvSpPr>
        <p:spPr/>
        <p:txBody>
          <a:bodyPr/>
          <a:lstStyle/>
          <a:p>
            <a:r>
              <a:rPr lang="it-IT"/>
              <a:t>Cecilia Calavaro</a:t>
            </a:r>
          </a:p>
        </p:txBody>
      </p:sp>
      <p:sp>
        <p:nvSpPr>
          <p:cNvPr id="5" name="Slide Number Placeholder 4"/>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2722555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3CC4F9-3A1B-47A7-809A-623F4C0F1D71}" type="datetime1">
              <a:rPr lang="it-IT" smtClean="0"/>
              <a:t>19/10/2022</a:t>
            </a:fld>
            <a:endParaRPr lang="it-IT"/>
          </a:p>
        </p:txBody>
      </p:sp>
      <p:sp>
        <p:nvSpPr>
          <p:cNvPr id="3" name="Footer Placeholder 2"/>
          <p:cNvSpPr>
            <a:spLocks noGrp="1"/>
          </p:cNvSpPr>
          <p:nvPr>
            <p:ph type="ftr" sz="quarter" idx="11"/>
          </p:nvPr>
        </p:nvSpPr>
        <p:spPr/>
        <p:txBody>
          <a:bodyPr/>
          <a:lstStyle/>
          <a:p>
            <a:r>
              <a:rPr lang="it-IT"/>
              <a:t>Cecilia Calavaro</a:t>
            </a:r>
          </a:p>
        </p:txBody>
      </p:sp>
      <p:sp>
        <p:nvSpPr>
          <p:cNvPr id="4" name="Slide Number Placeholder 3"/>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2470326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5EF10EEA-34FF-4DE3-AB9A-79A99C5788A6}" type="datetime1">
              <a:rPr lang="it-IT" smtClean="0"/>
              <a:t>19/10/2022</a:t>
            </a:fld>
            <a:endParaRPr lang="it-IT"/>
          </a:p>
        </p:txBody>
      </p:sp>
      <p:sp>
        <p:nvSpPr>
          <p:cNvPr id="6" name="Footer Placeholder 5"/>
          <p:cNvSpPr>
            <a:spLocks noGrp="1"/>
          </p:cNvSpPr>
          <p:nvPr>
            <p:ph type="ftr" sz="quarter" idx="11"/>
          </p:nvPr>
        </p:nvSpPr>
        <p:spPr/>
        <p:txBody>
          <a:bodyPr/>
          <a:lstStyle/>
          <a:p>
            <a:r>
              <a:rPr lang="it-IT"/>
              <a:t>Cecilia Calavaro</a:t>
            </a:r>
          </a:p>
        </p:txBody>
      </p:sp>
      <p:sp>
        <p:nvSpPr>
          <p:cNvPr id="7" name="Slide Number Placeholder 6"/>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89130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1971A0EB-2423-486C-A947-149676F4927D}" type="datetime1">
              <a:rPr lang="it-IT" smtClean="0"/>
              <a:t>19/10/2022</a:t>
            </a:fld>
            <a:endParaRPr lang="it-IT"/>
          </a:p>
        </p:txBody>
      </p:sp>
      <p:sp>
        <p:nvSpPr>
          <p:cNvPr id="6" name="Footer Placeholder 5"/>
          <p:cNvSpPr>
            <a:spLocks noGrp="1"/>
          </p:cNvSpPr>
          <p:nvPr>
            <p:ph type="ftr" sz="quarter" idx="11"/>
          </p:nvPr>
        </p:nvSpPr>
        <p:spPr/>
        <p:txBody>
          <a:bodyPr/>
          <a:lstStyle/>
          <a:p>
            <a:r>
              <a:rPr lang="it-IT"/>
              <a:t>Cecilia Calavaro</a:t>
            </a:r>
          </a:p>
        </p:txBody>
      </p:sp>
      <p:sp>
        <p:nvSpPr>
          <p:cNvPr id="7" name="Slide Number Placeholder 6"/>
          <p:cNvSpPr>
            <a:spLocks noGrp="1"/>
          </p:cNvSpPr>
          <p:nvPr>
            <p:ph type="sldNum" sz="quarter" idx="12"/>
          </p:nvPr>
        </p:nvSpPr>
        <p:spPr/>
        <p:txBody>
          <a:bodyPr/>
          <a:lstStyle/>
          <a:p>
            <a:fld id="{9CF2A24D-71F0-42F2-8A58-2B954854DE7E}" type="slidenum">
              <a:rPr lang="it-IT" smtClean="0"/>
              <a:t>‹N›</a:t>
            </a:fld>
            <a:endParaRPr lang="it-IT"/>
          </a:p>
        </p:txBody>
      </p:sp>
    </p:spTree>
    <p:extLst>
      <p:ext uri="{BB962C8B-B14F-4D97-AF65-F5344CB8AC3E}">
        <p14:creationId xmlns:p14="http://schemas.microsoft.com/office/powerpoint/2010/main" val="41832026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A39C6C-5FB1-4EC8-AFCD-4806C28EF434}" type="datetime1">
              <a:rPr lang="it-IT" smtClean="0"/>
              <a:t>19/10/2022</a:t>
            </a:fld>
            <a:endParaRPr lang="it-IT"/>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it-IT"/>
              <a:t>Cecilia Calavaro</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F2A24D-71F0-42F2-8A58-2B954854DE7E}" type="slidenum">
              <a:rPr lang="it-IT" smtClean="0"/>
              <a:t>‹N›</a:t>
            </a:fld>
            <a:endParaRPr lang="it-IT"/>
          </a:p>
        </p:txBody>
      </p:sp>
    </p:spTree>
    <p:extLst>
      <p:ext uri="{BB962C8B-B14F-4D97-AF65-F5344CB8AC3E}">
        <p14:creationId xmlns:p14="http://schemas.microsoft.com/office/powerpoint/2010/main" val="149192857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notesSlide" Target="../notesSlides/notesSlide11.xml"/></Relationships>
</file>

<file path=ppt/slides/_rels/slide23.xml.rels><?xml version="1.0" encoding="UTF-8" standalone="yes"?>
<Relationships xmlns="http://schemas.openxmlformats.org/package/2006/relationships"><Relationship Id="rId3" Type="http://schemas.openxmlformats.org/officeDocument/2006/relationships/hyperlink" Target="https://doi.org/10.1145/3524860.3539650"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github.com/ceciliacal/thesisWor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10">
            <a:extLst>
              <a:ext uri="{FF2B5EF4-FFF2-40B4-BE49-F238E27FC236}">
                <a16:creationId xmlns:a16="http://schemas.microsoft.com/office/drawing/2014/main" id="{9095C1F4-AE7F-44E4-8693-40D3D6831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12">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15978"/>
            <a:ext cx="7147352" cy="5876916"/>
            <a:chOff x="329184" y="-99107"/>
            <a:chExt cx="524256" cy="5876916"/>
          </a:xfrm>
        </p:grpSpPr>
        <p:cxnSp>
          <p:nvCxnSpPr>
            <p:cNvPr id="18" name="Straight Connector 13">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6" name="Rectangle 14">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99107"/>
              <a:ext cx="524256" cy="563122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Rectangle 16">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1055718"/>
            <a:ext cx="10999072" cy="335834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olo 3">
            <a:extLst>
              <a:ext uri="{FF2B5EF4-FFF2-40B4-BE49-F238E27FC236}">
                <a16:creationId xmlns:a16="http://schemas.microsoft.com/office/drawing/2014/main" id="{604591FE-C0C5-4095-AC0E-FD5A5827DC55}"/>
              </a:ext>
            </a:extLst>
          </p:cNvPr>
          <p:cNvSpPr>
            <a:spLocks noGrp="1"/>
          </p:cNvSpPr>
          <p:nvPr>
            <p:ph type="ctrTitle"/>
          </p:nvPr>
        </p:nvSpPr>
        <p:spPr>
          <a:xfrm>
            <a:off x="1524000" y="1584683"/>
            <a:ext cx="9144000" cy="2551829"/>
          </a:xfrm>
        </p:spPr>
        <p:txBody>
          <a:bodyPr anchor="ctr">
            <a:normAutofit/>
          </a:bodyPr>
          <a:lstStyle/>
          <a:p>
            <a:r>
              <a:rPr lang="it-IT" sz="5600" dirty="0">
                <a:effectLst>
                  <a:outerShdw blurRad="38100" dist="38100" dir="2700000" algn="tl">
                    <a:srgbClr val="000000">
                      <a:alpha val="43137"/>
                    </a:srgbClr>
                  </a:outerShdw>
                </a:effectLst>
              </a:rPr>
              <a:t>Analisi in tempo reale dei breakout nei mercati finanziari con Apache </a:t>
            </a:r>
            <a:r>
              <a:rPr lang="it-IT" sz="5600" dirty="0" err="1">
                <a:effectLst>
                  <a:outerShdw blurRad="38100" dist="38100" dir="2700000" algn="tl">
                    <a:srgbClr val="000000">
                      <a:alpha val="43137"/>
                    </a:srgbClr>
                  </a:outerShdw>
                </a:effectLst>
              </a:rPr>
              <a:t>Flink</a:t>
            </a:r>
            <a:endParaRPr lang="it-IT" sz="5600" dirty="0">
              <a:effectLst>
                <a:outerShdw blurRad="38100" dist="38100" dir="2700000" algn="tl">
                  <a:srgbClr val="000000">
                    <a:alpha val="43137"/>
                  </a:srgbClr>
                </a:outerShdw>
              </a:effectLst>
            </a:endParaRPr>
          </a:p>
        </p:txBody>
      </p:sp>
      <p:sp>
        <p:nvSpPr>
          <p:cNvPr id="5" name="Sottotitolo 4">
            <a:extLst>
              <a:ext uri="{FF2B5EF4-FFF2-40B4-BE49-F238E27FC236}">
                <a16:creationId xmlns:a16="http://schemas.microsoft.com/office/drawing/2014/main" id="{CEAA21F4-D073-4023-BE0E-5CA0B53559DD}"/>
              </a:ext>
            </a:extLst>
          </p:cNvPr>
          <p:cNvSpPr>
            <a:spLocks noGrp="1"/>
          </p:cNvSpPr>
          <p:nvPr>
            <p:ph type="subTitle" idx="1"/>
          </p:nvPr>
        </p:nvSpPr>
        <p:spPr>
          <a:xfrm>
            <a:off x="1524000" y="4767813"/>
            <a:ext cx="9144000" cy="1182135"/>
          </a:xfrm>
        </p:spPr>
        <p:txBody>
          <a:bodyPr anchor="ctr">
            <a:normAutofit/>
          </a:bodyPr>
          <a:lstStyle/>
          <a:p>
            <a:pPr marL="0" indent="0">
              <a:buNone/>
            </a:pPr>
            <a:r>
              <a:rPr lang="it-IT" sz="2800"/>
              <a:t>Cecilia Calavaro</a:t>
            </a:r>
          </a:p>
          <a:p>
            <a:pPr marL="0" indent="0">
              <a:buNone/>
            </a:pPr>
            <a:r>
              <a:rPr lang="it-IT" sz="2800"/>
              <a:t>Università degli Studi di Roma «Tor Vergata»</a:t>
            </a:r>
          </a:p>
          <a:p>
            <a:pPr marL="0" indent="0">
              <a:buNone/>
            </a:pPr>
            <a:endParaRPr lang="it-IT" sz="2800"/>
          </a:p>
        </p:txBody>
      </p:sp>
      <p:sp>
        <p:nvSpPr>
          <p:cNvPr id="3" name="Segnaposto piè di pagina 2">
            <a:extLst>
              <a:ext uri="{FF2B5EF4-FFF2-40B4-BE49-F238E27FC236}">
                <a16:creationId xmlns:a16="http://schemas.microsoft.com/office/drawing/2014/main" id="{35C03355-ABA1-B08B-FE97-9643F25794DF}"/>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6" name="Segnaposto numero diapositiva 5">
            <a:extLst>
              <a:ext uri="{FF2B5EF4-FFF2-40B4-BE49-F238E27FC236}">
                <a16:creationId xmlns:a16="http://schemas.microsoft.com/office/drawing/2014/main" id="{6408F7EC-A7E0-2AC2-4A01-CF82A5FF01CA}"/>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1</a:t>
            </a:fld>
            <a:endParaRPr lang="it-IT"/>
          </a:p>
        </p:txBody>
      </p:sp>
    </p:spTree>
    <p:extLst>
      <p:ext uri="{BB962C8B-B14F-4D97-AF65-F5344CB8AC3E}">
        <p14:creationId xmlns:p14="http://schemas.microsoft.com/office/powerpoint/2010/main" val="2449902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6">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0" name="Rectangle 29">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0">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Rectangle 33">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olo 1">
            <a:extLst>
              <a:ext uri="{FF2B5EF4-FFF2-40B4-BE49-F238E27FC236}">
                <a16:creationId xmlns:a16="http://schemas.microsoft.com/office/drawing/2014/main" id="{8DA29D15-36AF-589C-8062-F7DC0745D5A7}"/>
              </a:ext>
            </a:extLst>
          </p:cNvPr>
          <p:cNvSpPr txBox="1">
            <a:spLocks/>
          </p:cNvSpPr>
          <p:nvPr/>
        </p:nvSpPr>
        <p:spPr>
          <a:xfrm>
            <a:off x="1043631" y="809898"/>
            <a:ext cx="9942716" cy="15544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err="1">
                <a:solidFill>
                  <a:schemeClr val="tx1"/>
                </a:solidFill>
                <a:effectLst>
                  <a:outerShdw blurRad="38100" dist="38100" dir="2700000" algn="tl">
                    <a:srgbClr val="000000">
                      <a:alpha val="43137"/>
                    </a:srgbClr>
                  </a:outerShdw>
                </a:effectLst>
                <a:ea typeface="+mj-ea"/>
                <a:cs typeface="+mj-cs"/>
              </a:rPr>
              <a:t>Architettura</a:t>
            </a:r>
            <a:r>
              <a:rPr lang="en-US" kern="1200" dirty="0">
                <a:solidFill>
                  <a:schemeClr val="tx1"/>
                </a:solidFill>
                <a:effectLst>
                  <a:outerShdw blurRad="38100" dist="38100" dir="2700000" algn="tl">
                    <a:srgbClr val="000000">
                      <a:alpha val="43137"/>
                    </a:srgbClr>
                  </a:outerShdw>
                </a:effectLst>
                <a:ea typeface="+mj-ea"/>
                <a:cs typeface="+mj-cs"/>
              </a:rPr>
              <a:t> - 1</a:t>
            </a:r>
          </a:p>
        </p:txBody>
      </p:sp>
      <p:sp>
        <p:nvSpPr>
          <p:cNvPr id="22" name="Segnaposto contenuto 2">
            <a:extLst>
              <a:ext uri="{FF2B5EF4-FFF2-40B4-BE49-F238E27FC236}">
                <a16:creationId xmlns:a16="http://schemas.microsoft.com/office/drawing/2014/main" id="{82EF44C8-DF7A-F220-C6E3-289763AD430E}"/>
              </a:ext>
            </a:extLst>
          </p:cNvPr>
          <p:cNvSpPr txBox="1">
            <a:spLocks/>
          </p:cNvSpPr>
          <p:nvPr/>
        </p:nvSpPr>
        <p:spPr>
          <a:xfrm>
            <a:off x="640079" y="2173841"/>
            <a:ext cx="10907486" cy="31246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100" dirty="0"/>
              <a:t>Framework </a:t>
            </a:r>
            <a:r>
              <a:rPr lang="en-US" sz="2100" dirty="0" err="1"/>
              <a:t>utilizzati</a:t>
            </a:r>
            <a:r>
              <a:rPr lang="en-US" sz="2100" dirty="0"/>
              <a:t>: </a:t>
            </a:r>
          </a:p>
          <a:p>
            <a:pPr lvl="1" algn="just">
              <a:buFont typeface="Courier New" panose="02070309020205020404" pitchFamily="49" charset="0"/>
              <a:buChar char="o"/>
            </a:pPr>
            <a:r>
              <a:rPr lang="en-US" sz="2100" b="1" i="1" dirty="0"/>
              <a:t>Apache </a:t>
            </a:r>
            <a:r>
              <a:rPr lang="en-US" sz="2100" b="1" i="1" dirty="0" err="1"/>
              <a:t>Flink</a:t>
            </a:r>
            <a:r>
              <a:rPr lang="en-US" sz="2100" b="1" i="1" dirty="0"/>
              <a:t> </a:t>
            </a:r>
            <a:r>
              <a:rPr lang="en-US" sz="2100" dirty="0">
                <a:sym typeface="Wingdings" panose="05000000000000000000" pitchFamily="2" charset="2"/>
              </a:rPr>
              <a:t> Data Stream Processing</a:t>
            </a:r>
          </a:p>
          <a:p>
            <a:pPr lvl="1" algn="just">
              <a:buFont typeface="Courier New" panose="02070309020205020404" pitchFamily="49" charset="0"/>
              <a:buChar char="o"/>
            </a:pPr>
            <a:r>
              <a:rPr lang="en-US" sz="2100" b="1" i="1" dirty="0">
                <a:sym typeface="Wingdings" panose="05000000000000000000" pitchFamily="2" charset="2"/>
              </a:rPr>
              <a:t>Apache Kafka</a:t>
            </a:r>
            <a:r>
              <a:rPr lang="en-US" sz="2100" dirty="0">
                <a:sym typeface="Wingdings" panose="05000000000000000000" pitchFamily="2" charset="2"/>
              </a:rPr>
              <a:t> Data Ingestion e streaming </a:t>
            </a:r>
            <a:r>
              <a:rPr lang="en-US" sz="2100" dirty="0" err="1">
                <a:sym typeface="Wingdings" panose="05000000000000000000" pitchFamily="2" charset="2"/>
              </a:rPr>
              <a:t>fra</a:t>
            </a:r>
            <a:r>
              <a:rPr lang="en-US" sz="2100" dirty="0">
                <a:sym typeface="Wingdings" panose="05000000000000000000" pitchFamily="2" charset="2"/>
              </a:rPr>
              <a:t> le diverse </a:t>
            </a:r>
            <a:r>
              <a:rPr lang="en-US" sz="2100" dirty="0" err="1">
                <a:sym typeface="Wingdings" panose="05000000000000000000" pitchFamily="2" charset="2"/>
              </a:rPr>
              <a:t>componenti</a:t>
            </a:r>
            <a:r>
              <a:rPr lang="en-US" sz="2100" dirty="0">
                <a:sym typeface="Wingdings" panose="05000000000000000000" pitchFamily="2" charset="2"/>
              </a:rPr>
              <a:t> </a:t>
            </a:r>
            <a:r>
              <a:rPr lang="en-US" sz="2100" dirty="0" err="1">
                <a:sym typeface="Wingdings" panose="05000000000000000000" pitchFamily="2" charset="2"/>
              </a:rPr>
              <a:t>dell’applicazione</a:t>
            </a:r>
            <a:endParaRPr lang="en-US" sz="2100" dirty="0">
              <a:sym typeface="Wingdings" panose="05000000000000000000" pitchFamily="2" charset="2"/>
            </a:endParaRPr>
          </a:p>
          <a:p>
            <a:pPr algn="just">
              <a:lnSpc>
                <a:spcPct val="200000"/>
              </a:lnSpc>
            </a:pPr>
            <a:r>
              <a:rPr lang="en-US" sz="2100" dirty="0">
                <a:sym typeface="Wingdings" panose="05000000000000000000" pitchFamily="2" charset="2"/>
              </a:rPr>
              <a:t>I </a:t>
            </a:r>
            <a:r>
              <a:rPr lang="en-US" sz="2100" dirty="0" err="1">
                <a:sym typeface="Wingdings" panose="05000000000000000000" pitchFamily="2" charset="2"/>
              </a:rPr>
              <a:t>dati</a:t>
            </a:r>
            <a:r>
              <a:rPr lang="en-US" sz="2100" dirty="0">
                <a:sym typeface="Wingdings" panose="05000000000000000000" pitchFamily="2" charset="2"/>
              </a:rPr>
              <a:t> di input </a:t>
            </a:r>
            <a:r>
              <a:rPr lang="en-US" sz="2100" dirty="0" err="1">
                <a:sym typeface="Wingdings" panose="05000000000000000000" pitchFamily="2" charset="2"/>
              </a:rPr>
              <a:t>sono</a:t>
            </a:r>
            <a:r>
              <a:rPr lang="en-US" sz="2100" dirty="0">
                <a:sym typeface="Wingdings" panose="05000000000000000000" pitchFamily="2" charset="2"/>
              </a:rPr>
              <a:t> </a:t>
            </a:r>
            <a:r>
              <a:rPr lang="en-US" sz="2100" dirty="0" err="1">
                <a:sym typeface="Wingdings" panose="05000000000000000000" pitchFamily="2" charset="2"/>
              </a:rPr>
              <a:t>inseriti</a:t>
            </a:r>
            <a:r>
              <a:rPr lang="en-US" sz="2100" dirty="0">
                <a:sym typeface="Wingdings" panose="05000000000000000000" pitchFamily="2" charset="2"/>
              </a:rPr>
              <a:t> in un topic Kafka e </a:t>
            </a:r>
            <a:r>
              <a:rPr lang="en-US" sz="2100" dirty="0" err="1">
                <a:sym typeface="Wingdings" panose="05000000000000000000" pitchFamily="2" charset="2"/>
              </a:rPr>
              <a:t>consumati</a:t>
            </a:r>
            <a:r>
              <a:rPr lang="en-US" sz="2100" dirty="0">
                <a:sym typeface="Wingdings" panose="05000000000000000000" pitchFamily="2" charset="2"/>
              </a:rPr>
              <a:t> da un job </a:t>
            </a:r>
            <a:r>
              <a:rPr lang="en-US" sz="2100" dirty="0" err="1">
                <a:sym typeface="Wingdings" panose="05000000000000000000" pitchFamily="2" charset="2"/>
              </a:rPr>
              <a:t>Flink</a:t>
            </a:r>
            <a:endParaRPr lang="en-US" sz="2100" dirty="0">
              <a:sym typeface="Wingdings" panose="05000000000000000000" pitchFamily="2" charset="2"/>
            </a:endParaRPr>
          </a:p>
          <a:p>
            <a:endParaRPr lang="en-US" sz="2100" dirty="0"/>
          </a:p>
        </p:txBody>
      </p:sp>
      <p:cxnSp>
        <p:nvCxnSpPr>
          <p:cNvPr id="47" name="Straight Connector 3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Segnaposto piè di pagina 1">
            <a:extLst>
              <a:ext uri="{FF2B5EF4-FFF2-40B4-BE49-F238E27FC236}">
                <a16:creationId xmlns:a16="http://schemas.microsoft.com/office/drawing/2014/main" id="{495B5C0E-9FE2-9BA9-DB74-0A1549290CCE}"/>
              </a:ext>
            </a:extLst>
          </p:cNvPr>
          <p:cNvSpPr>
            <a:spLocks noGrp="1"/>
          </p:cNvSpPr>
          <p:nvPr>
            <p:ph type="ftr" sz="quarter" idx="11"/>
          </p:nvPr>
        </p:nvSpPr>
        <p:spPr>
          <a:xfrm>
            <a:off x="4038600" y="6492240"/>
            <a:ext cx="4114800" cy="365125"/>
          </a:xfrm>
        </p:spPr>
        <p:txBody>
          <a:bodyPr vert="horz" lIns="91440" tIns="45720" rIns="91440" bIns="45720" rtlCol="0" anchor="ctr">
            <a:normAutofit/>
          </a:bodyPr>
          <a:lstStyle/>
          <a:p>
            <a:pPr defTabSz="914400">
              <a:spcAft>
                <a:spcPts val="600"/>
              </a:spcAft>
            </a:pPr>
            <a:r>
              <a:rPr lang="en-US" kern="1200">
                <a:solidFill>
                  <a:schemeClr val="tx1">
                    <a:tint val="75000"/>
                  </a:schemeClr>
                </a:solidFill>
                <a:latin typeface="+mn-lt"/>
                <a:ea typeface="+mn-ea"/>
                <a:cs typeface="+mn-cs"/>
              </a:rPr>
              <a:t>Cecilia Calavaro</a:t>
            </a:r>
          </a:p>
        </p:txBody>
      </p:sp>
      <p:sp>
        <p:nvSpPr>
          <p:cNvPr id="3" name="Segnaposto numero diapositiva 2">
            <a:extLst>
              <a:ext uri="{FF2B5EF4-FFF2-40B4-BE49-F238E27FC236}">
                <a16:creationId xmlns:a16="http://schemas.microsoft.com/office/drawing/2014/main" id="{245F8500-466E-9032-6800-20806227DB07}"/>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defTabSz="914400">
              <a:spcAft>
                <a:spcPts val="600"/>
              </a:spcAft>
            </a:pPr>
            <a:fld id="{9CF2A24D-71F0-42F2-8A58-2B954854DE7E}" type="slidenum">
              <a:rPr lang="en-US" smtClean="0"/>
              <a:pPr defTabSz="914400">
                <a:spcAft>
                  <a:spcPts val="600"/>
                </a:spcAft>
              </a:pPr>
              <a:t>10</a:t>
            </a:fld>
            <a:endParaRPr lang="en-US"/>
          </a:p>
        </p:txBody>
      </p:sp>
      <p:pic>
        <p:nvPicPr>
          <p:cNvPr id="5" name="Immagine 4">
            <a:extLst>
              <a:ext uri="{FF2B5EF4-FFF2-40B4-BE49-F238E27FC236}">
                <a16:creationId xmlns:a16="http://schemas.microsoft.com/office/drawing/2014/main" id="{E558EB2D-4AC8-990F-A5D8-DC7B1008A3FD}"/>
              </a:ext>
            </a:extLst>
          </p:cNvPr>
          <p:cNvPicPr>
            <a:picLocks noChangeAspect="1"/>
          </p:cNvPicPr>
          <p:nvPr/>
        </p:nvPicPr>
        <p:blipFill rotWithShape="1">
          <a:blip r:embed="rId2"/>
          <a:srcRect t="5312" b="6640"/>
          <a:stretch/>
        </p:blipFill>
        <p:spPr>
          <a:xfrm>
            <a:off x="2897865" y="4492032"/>
            <a:ext cx="6234247" cy="1687913"/>
          </a:xfrm>
          <a:prstGeom prst="rect">
            <a:avLst/>
          </a:prstGeom>
          <a:effectLst/>
        </p:spPr>
      </p:pic>
    </p:spTree>
    <p:extLst>
      <p:ext uri="{BB962C8B-B14F-4D97-AF65-F5344CB8AC3E}">
        <p14:creationId xmlns:p14="http://schemas.microsoft.com/office/powerpoint/2010/main" val="452656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6">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0" name="Rectangle 29">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0">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Rectangle 33">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olo 1">
            <a:extLst>
              <a:ext uri="{FF2B5EF4-FFF2-40B4-BE49-F238E27FC236}">
                <a16:creationId xmlns:a16="http://schemas.microsoft.com/office/drawing/2014/main" id="{8DA29D15-36AF-589C-8062-F7DC0745D5A7}"/>
              </a:ext>
            </a:extLst>
          </p:cNvPr>
          <p:cNvSpPr txBox="1">
            <a:spLocks/>
          </p:cNvSpPr>
          <p:nvPr/>
        </p:nvSpPr>
        <p:spPr>
          <a:xfrm>
            <a:off x="1043631" y="809898"/>
            <a:ext cx="9942716" cy="15544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err="1">
                <a:solidFill>
                  <a:schemeClr val="tx1"/>
                </a:solidFill>
                <a:effectLst>
                  <a:outerShdw blurRad="38100" dist="38100" dir="2700000" algn="tl">
                    <a:srgbClr val="000000">
                      <a:alpha val="43137"/>
                    </a:srgbClr>
                  </a:outerShdw>
                </a:effectLst>
                <a:ea typeface="+mj-ea"/>
                <a:cs typeface="+mj-cs"/>
              </a:rPr>
              <a:t>Architettura</a:t>
            </a:r>
            <a:r>
              <a:rPr lang="en-US" kern="1200" dirty="0">
                <a:solidFill>
                  <a:schemeClr val="tx1"/>
                </a:solidFill>
                <a:effectLst>
                  <a:outerShdw blurRad="38100" dist="38100" dir="2700000" algn="tl">
                    <a:srgbClr val="000000">
                      <a:alpha val="43137"/>
                    </a:srgbClr>
                  </a:outerShdw>
                </a:effectLst>
                <a:ea typeface="+mj-ea"/>
                <a:cs typeface="+mj-cs"/>
              </a:rPr>
              <a:t> - 2</a:t>
            </a:r>
          </a:p>
        </p:txBody>
      </p:sp>
      <p:cxnSp>
        <p:nvCxnSpPr>
          <p:cNvPr id="47" name="Straight Connector 3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Segnaposto piè di pagina 1">
            <a:extLst>
              <a:ext uri="{FF2B5EF4-FFF2-40B4-BE49-F238E27FC236}">
                <a16:creationId xmlns:a16="http://schemas.microsoft.com/office/drawing/2014/main" id="{495B5C0E-9FE2-9BA9-DB74-0A1549290CCE}"/>
              </a:ext>
            </a:extLst>
          </p:cNvPr>
          <p:cNvSpPr>
            <a:spLocks noGrp="1"/>
          </p:cNvSpPr>
          <p:nvPr>
            <p:ph type="ftr" sz="quarter" idx="11"/>
          </p:nvPr>
        </p:nvSpPr>
        <p:spPr>
          <a:xfrm>
            <a:off x="4038600" y="6492240"/>
            <a:ext cx="4114800" cy="365125"/>
          </a:xfrm>
        </p:spPr>
        <p:txBody>
          <a:bodyPr vert="horz" lIns="91440" tIns="45720" rIns="91440" bIns="45720" rtlCol="0" anchor="ctr">
            <a:normAutofit/>
          </a:bodyPr>
          <a:lstStyle/>
          <a:p>
            <a:pPr defTabSz="914400">
              <a:spcAft>
                <a:spcPts val="600"/>
              </a:spcAft>
            </a:pPr>
            <a:r>
              <a:rPr lang="en-US" kern="1200">
                <a:solidFill>
                  <a:schemeClr val="tx1">
                    <a:tint val="75000"/>
                  </a:schemeClr>
                </a:solidFill>
                <a:latin typeface="+mn-lt"/>
                <a:ea typeface="+mn-ea"/>
                <a:cs typeface="+mn-cs"/>
              </a:rPr>
              <a:t>Cecilia Calavaro</a:t>
            </a:r>
          </a:p>
        </p:txBody>
      </p:sp>
      <p:sp>
        <p:nvSpPr>
          <p:cNvPr id="3" name="Segnaposto numero diapositiva 2">
            <a:extLst>
              <a:ext uri="{FF2B5EF4-FFF2-40B4-BE49-F238E27FC236}">
                <a16:creationId xmlns:a16="http://schemas.microsoft.com/office/drawing/2014/main" id="{245F8500-466E-9032-6800-20806227DB07}"/>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defTabSz="914400">
              <a:spcAft>
                <a:spcPts val="600"/>
              </a:spcAft>
            </a:pPr>
            <a:fld id="{9CF2A24D-71F0-42F2-8A58-2B954854DE7E}" type="slidenum">
              <a:rPr lang="en-US" smtClean="0"/>
              <a:pPr defTabSz="914400">
                <a:spcAft>
                  <a:spcPts val="600"/>
                </a:spcAft>
              </a:pPr>
              <a:t>11</a:t>
            </a:fld>
            <a:endParaRPr lang="en-US"/>
          </a:p>
        </p:txBody>
      </p:sp>
      <p:pic>
        <p:nvPicPr>
          <p:cNvPr id="4" name="Immagine 3">
            <a:extLst>
              <a:ext uri="{FF2B5EF4-FFF2-40B4-BE49-F238E27FC236}">
                <a16:creationId xmlns:a16="http://schemas.microsoft.com/office/drawing/2014/main" id="{0E02C589-F20A-CDC5-8D78-A8925C395DA7}"/>
              </a:ext>
            </a:extLst>
          </p:cNvPr>
          <p:cNvPicPr>
            <a:picLocks noChangeAspect="1"/>
          </p:cNvPicPr>
          <p:nvPr/>
        </p:nvPicPr>
        <p:blipFill rotWithShape="1">
          <a:blip r:embed="rId2">
            <a:extLst>
              <a:ext uri="{28A0092B-C50C-407E-A947-70E740481C1C}">
                <a14:useLocalDpi xmlns:a14="http://schemas.microsoft.com/office/drawing/2010/main" val="0"/>
              </a:ext>
            </a:extLst>
          </a:blip>
          <a:srcRect t="13930" b="19559"/>
          <a:stretch/>
        </p:blipFill>
        <p:spPr>
          <a:xfrm>
            <a:off x="1254446" y="2946491"/>
            <a:ext cx="9678751" cy="2806879"/>
          </a:xfrm>
          <a:prstGeom prst="rect">
            <a:avLst/>
          </a:prstGeom>
        </p:spPr>
      </p:pic>
    </p:spTree>
    <p:extLst>
      <p:ext uri="{BB962C8B-B14F-4D97-AF65-F5344CB8AC3E}">
        <p14:creationId xmlns:p14="http://schemas.microsoft.com/office/powerpoint/2010/main" val="3492869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6">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0" name="Rectangle 29">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0">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Rectangle 33">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olo 1">
            <a:extLst>
              <a:ext uri="{FF2B5EF4-FFF2-40B4-BE49-F238E27FC236}">
                <a16:creationId xmlns:a16="http://schemas.microsoft.com/office/drawing/2014/main" id="{8DA29D15-36AF-589C-8062-F7DC0745D5A7}"/>
              </a:ext>
            </a:extLst>
          </p:cNvPr>
          <p:cNvSpPr txBox="1">
            <a:spLocks/>
          </p:cNvSpPr>
          <p:nvPr/>
        </p:nvSpPr>
        <p:spPr>
          <a:xfrm>
            <a:off x="1043631" y="809898"/>
            <a:ext cx="9942716" cy="15544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err="1">
                <a:solidFill>
                  <a:schemeClr val="tx1"/>
                </a:solidFill>
                <a:effectLst>
                  <a:outerShdw blurRad="38100" dist="38100" dir="2700000" algn="tl">
                    <a:srgbClr val="000000">
                      <a:alpha val="43137"/>
                    </a:srgbClr>
                  </a:outerShdw>
                </a:effectLst>
                <a:ea typeface="+mj-ea"/>
                <a:cs typeface="+mj-cs"/>
              </a:rPr>
              <a:t>Topologia</a:t>
            </a:r>
            <a:endParaRPr lang="en-US" sz="4800" kern="1200" dirty="0">
              <a:solidFill>
                <a:schemeClr val="tx1"/>
              </a:solidFill>
              <a:effectLst>
                <a:outerShdw blurRad="38100" dist="38100" dir="2700000" algn="tl">
                  <a:srgbClr val="000000">
                    <a:alpha val="43137"/>
                  </a:srgbClr>
                </a:outerShdw>
              </a:effectLst>
              <a:ea typeface="+mj-ea"/>
              <a:cs typeface="+mj-cs"/>
            </a:endParaRPr>
          </a:p>
        </p:txBody>
      </p:sp>
      <p:cxnSp>
        <p:nvCxnSpPr>
          <p:cNvPr id="47" name="Straight Connector 3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Segnaposto piè di pagina 1">
            <a:extLst>
              <a:ext uri="{FF2B5EF4-FFF2-40B4-BE49-F238E27FC236}">
                <a16:creationId xmlns:a16="http://schemas.microsoft.com/office/drawing/2014/main" id="{495B5C0E-9FE2-9BA9-DB74-0A1549290CCE}"/>
              </a:ext>
            </a:extLst>
          </p:cNvPr>
          <p:cNvSpPr>
            <a:spLocks noGrp="1"/>
          </p:cNvSpPr>
          <p:nvPr>
            <p:ph type="ftr" sz="quarter" idx="11"/>
          </p:nvPr>
        </p:nvSpPr>
        <p:spPr>
          <a:xfrm>
            <a:off x="4038600" y="6492240"/>
            <a:ext cx="4114800" cy="365125"/>
          </a:xfrm>
        </p:spPr>
        <p:txBody>
          <a:bodyPr vert="horz" lIns="91440" tIns="45720" rIns="91440" bIns="45720" rtlCol="0" anchor="ctr">
            <a:normAutofit/>
          </a:bodyPr>
          <a:lstStyle/>
          <a:p>
            <a:pPr defTabSz="914400">
              <a:spcAft>
                <a:spcPts val="600"/>
              </a:spcAft>
            </a:pPr>
            <a:r>
              <a:rPr lang="en-US" kern="1200">
                <a:solidFill>
                  <a:schemeClr val="tx1">
                    <a:tint val="75000"/>
                  </a:schemeClr>
                </a:solidFill>
                <a:latin typeface="+mn-lt"/>
                <a:ea typeface="+mn-ea"/>
                <a:cs typeface="+mn-cs"/>
              </a:rPr>
              <a:t>Cecilia Calavaro</a:t>
            </a:r>
          </a:p>
        </p:txBody>
      </p:sp>
      <p:sp>
        <p:nvSpPr>
          <p:cNvPr id="3" name="Segnaposto numero diapositiva 2">
            <a:extLst>
              <a:ext uri="{FF2B5EF4-FFF2-40B4-BE49-F238E27FC236}">
                <a16:creationId xmlns:a16="http://schemas.microsoft.com/office/drawing/2014/main" id="{245F8500-466E-9032-6800-20806227DB07}"/>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defTabSz="914400">
              <a:spcAft>
                <a:spcPts val="600"/>
              </a:spcAft>
            </a:pPr>
            <a:fld id="{9CF2A24D-71F0-42F2-8A58-2B954854DE7E}" type="slidenum">
              <a:rPr lang="en-US" smtClean="0"/>
              <a:pPr defTabSz="914400">
                <a:spcAft>
                  <a:spcPts val="600"/>
                </a:spcAft>
              </a:pPr>
              <a:t>12</a:t>
            </a:fld>
            <a:endParaRPr lang="en-US"/>
          </a:p>
        </p:txBody>
      </p:sp>
      <p:pic>
        <p:nvPicPr>
          <p:cNvPr id="5" name="Immagine 4">
            <a:extLst>
              <a:ext uri="{FF2B5EF4-FFF2-40B4-BE49-F238E27FC236}">
                <a16:creationId xmlns:a16="http://schemas.microsoft.com/office/drawing/2014/main" id="{E2753158-CC70-85CC-EDEE-2790EC100F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2239" y="2960882"/>
            <a:ext cx="8364740" cy="3283160"/>
          </a:xfrm>
          <a:prstGeom prst="rect">
            <a:avLst/>
          </a:prstGeom>
        </p:spPr>
      </p:pic>
    </p:spTree>
    <p:extLst>
      <p:ext uri="{BB962C8B-B14F-4D97-AF65-F5344CB8AC3E}">
        <p14:creationId xmlns:p14="http://schemas.microsoft.com/office/powerpoint/2010/main" val="1896171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0" name="Rectangle 279">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2" name="Group 281">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83" name="Rectangle 28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Rectangle 28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Rectangle 28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7" name="Rectangle 28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olo 1">
            <a:extLst>
              <a:ext uri="{FF2B5EF4-FFF2-40B4-BE49-F238E27FC236}">
                <a16:creationId xmlns:a16="http://schemas.microsoft.com/office/drawing/2014/main" id="{8DA29D15-36AF-589C-8062-F7DC0745D5A7}"/>
              </a:ext>
            </a:extLst>
          </p:cNvPr>
          <p:cNvSpPr txBox="1">
            <a:spLocks/>
          </p:cNvSpPr>
          <p:nvPr/>
        </p:nvSpPr>
        <p:spPr>
          <a:xfrm>
            <a:off x="1043631" y="809898"/>
            <a:ext cx="10173010" cy="15544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err="1">
                <a:solidFill>
                  <a:schemeClr val="tx1"/>
                </a:solidFill>
                <a:effectLst>
                  <a:outerShdw blurRad="38100" dist="38100" dir="2700000" algn="tl">
                    <a:srgbClr val="000000">
                      <a:alpha val="43137"/>
                    </a:srgbClr>
                  </a:outerShdw>
                </a:effectLst>
                <a:latin typeface="+mj-lt"/>
                <a:ea typeface="+mj-ea"/>
                <a:cs typeface="+mj-cs"/>
              </a:rPr>
              <a:t>Soluzione</a:t>
            </a:r>
            <a:r>
              <a:rPr lang="en-US" kern="1200" dirty="0">
                <a:solidFill>
                  <a:schemeClr val="tx1"/>
                </a:solidFill>
                <a:effectLst>
                  <a:outerShdw blurRad="38100" dist="38100" dir="2700000" algn="tl">
                    <a:srgbClr val="000000">
                      <a:alpha val="43137"/>
                    </a:srgbClr>
                  </a:outerShdw>
                </a:effectLst>
                <a:latin typeface="+mj-lt"/>
                <a:ea typeface="+mj-ea"/>
                <a:cs typeface="+mj-cs"/>
              </a:rPr>
              <a:t> - 1</a:t>
            </a:r>
          </a:p>
        </p:txBody>
      </p:sp>
      <p:cxnSp>
        <p:nvCxnSpPr>
          <p:cNvPr id="289" name="Straight Connector 28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1" name="Segnaposto piè di pagina 10">
            <a:extLst>
              <a:ext uri="{FF2B5EF4-FFF2-40B4-BE49-F238E27FC236}">
                <a16:creationId xmlns:a16="http://schemas.microsoft.com/office/drawing/2014/main" id="{B2A2CBD7-E1F6-9D89-133A-D5F5855625F5}"/>
              </a:ext>
            </a:extLst>
          </p:cNvPr>
          <p:cNvSpPr>
            <a:spLocks noGrp="1"/>
          </p:cNvSpPr>
          <p:nvPr>
            <p:ph type="ftr" sz="quarter" idx="11"/>
          </p:nvPr>
        </p:nvSpPr>
        <p:spPr>
          <a:xfrm>
            <a:off x="4038600" y="6492240"/>
            <a:ext cx="4114800" cy="365125"/>
          </a:xfrm>
        </p:spPr>
        <p:txBody>
          <a:bodyPr vert="horz" lIns="91440" tIns="45720" rIns="91440" bIns="45720" rtlCol="0" anchor="ctr">
            <a:normAutofit/>
          </a:bodyPr>
          <a:lstStyle/>
          <a:p>
            <a:pPr defTabSz="914400">
              <a:spcAft>
                <a:spcPts val="600"/>
              </a:spcAft>
              <a:defRPr/>
            </a:pPr>
            <a:r>
              <a:rPr lang="en-US" kern="1200">
                <a:solidFill>
                  <a:schemeClr val="tx1">
                    <a:tint val="75000"/>
                  </a:schemeClr>
                </a:solidFill>
                <a:latin typeface="+mn-lt"/>
                <a:ea typeface="+mn-ea"/>
                <a:cs typeface="+mn-cs"/>
              </a:rPr>
              <a:t>Cecilia Calavaro</a:t>
            </a:r>
          </a:p>
        </p:txBody>
      </p:sp>
      <p:sp>
        <p:nvSpPr>
          <p:cNvPr id="13" name="Segnaposto numero diapositiva 12">
            <a:extLst>
              <a:ext uri="{FF2B5EF4-FFF2-40B4-BE49-F238E27FC236}">
                <a16:creationId xmlns:a16="http://schemas.microsoft.com/office/drawing/2014/main" id="{6990236E-D769-6827-CEF2-7EC64A5D2D9F}"/>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defTabSz="914400">
              <a:spcAft>
                <a:spcPts val="600"/>
              </a:spcAft>
              <a:defRPr/>
            </a:pPr>
            <a:fld id="{9CF2A24D-71F0-42F2-8A58-2B954854DE7E}" type="slidenum">
              <a:rPr lang="en-US" smtClean="0"/>
              <a:pPr defTabSz="914400">
                <a:spcAft>
                  <a:spcPts val="600"/>
                </a:spcAft>
                <a:defRPr/>
              </a:pPr>
              <a:t>13</a:t>
            </a:fld>
            <a:endParaRPr lang="en-US"/>
          </a:p>
        </p:txBody>
      </p:sp>
      <p:sp>
        <p:nvSpPr>
          <p:cNvPr id="22" name="Segnaposto contenuto 2">
            <a:extLst>
              <a:ext uri="{FF2B5EF4-FFF2-40B4-BE49-F238E27FC236}">
                <a16:creationId xmlns:a16="http://schemas.microsoft.com/office/drawing/2014/main" id="{82EF44C8-DF7A-F220-C6E3-289763AD430E}"/>
              </a:ext>
            </a:extLst>
          </p:cNvPr>
          <p:cNvSpPr txBox="1">
            <a:spLocks/>
          </p:cNvSpPr>
          <p:nvPr/>
        </p:nvSpPr>
        <p:spPr>
          <a:xfrm>
            <a:off x="838200" y="1929384"/>
            <a:ext cx="10515600" cy="42519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it-IT" sz="2000" dirty="0">
              <a:sym typeface="Wingdings" panose="05000000000000000000" pitchFamily="2" charset="2"/>
            </a:endParaRPr>
          </a:p>
          <a:p>
            <a:endParaRPr lang="it-IT" sz="2200" dirty="0"/>
          </a:p>
        </p:txBody>
      </p:sp>
      <p:graphicFrame>
        <p:nvGraphicFramePr>
          <p:cNvPr id="2" name="Diagramma 1">
            <a:extLst>
              <a:ext uri="{FF2B5EF4-FFF2-40B4-BE49-F238E27FC236}">
                <a16:creationId xmlns:a16="http://schemas.microsoft.com/office/drawing/2014/main" id="{85000B31-00B8-989C-8C5A-5A164E221798}"/>
              </a:ext>
            </a:extLst>
          </p:cNvPr>
          <p:cNvGraphicFramePr/>
          <p:nvPr>
            <p:extLst>
              <p:ext uri="{D42A27DB-BD31-4B8C-83A1-F6EECF244321}">
                <p14:modId xmlns:p14="http://schemas.microsoft.com/office/powerpoint/2010/main" val="3026135723"/>
              </p:ext>
            </p:extLst>
          </p:nvPr>
        </p:nvGraphicFramePr>
        <p:xfrm>
          <a:off x="657224" y="2777619"/>
          <a:ext cx="10907486" cy="9021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asellaDiTesto 4">
            <a:extLst>
              <a:ext uri="{FF2B5EF4-FFF2-40B4-BE49-F238E27FC236}">
                <a16:creationId xmlns:a16="http://schemas.microsoft.com/office/drawing/2014/main" id="{DCA36346-EFCD-79AD-B06C-50D30B2D37F1}"/>
              </a:ext>
            </a:extLst>
          </p:cNvPr>
          <p:cNvSpPr txBox="1"/>
          <p:nvPr/>
        </p:nvSpPr>
        <p:spPr>
          <a:xfrm>
            <a:off x="627290" y="3731529"/>
            <a:ext cx="2118973" cy="646331"/>
          </a:xfrm>
          <a:prstGeom prst="rect">
            <a:avLst/>
          </a:prstGeom>
          <a:solidFill>
            <a:schemeClr val="bg1"/>
          </a:solidFill>
        </p:spPr>
        <p:txBody>
          <a:bodyPr wrap="square" rtlCol="0">
            <a:spAutoFit/>
          </a:bodyPr>
          <a:lstStyle/>
          <a:p>
            <a:pPr marL="285750" lvl="0" indent="-285750">
              <a:buFont typeface="Arial" panose="020B0604020202020204" pitchFamily="34" charset="0"/>
              <a:buChar char="•"/>
            </a:pPr>
            <a:r>
              <a:rPr lang="it-IT" dirty="0" err="1">
                <a:sym typeface="Wingdings" panose="05000000000000000000" pitchFamily="2" charset="2"/>
              </a:rPr>
              <a:t>Parsing</a:t>
            </a:r>
            <a:endParaRPr lang="it-IT" dirty="0"/>
          </a:p>
          <a:p>
            <a:endParaRPr lang="it-IT" dirty="0"/>
          </a:p>
        </p:txBody>
      </p:sp>
      <p:sp>
        <p:nvSpPr>
          <p:cNvPr id="6" name="CasellaDiTesto 5">
            <a:extLst>
              <a:ext uri="{FF2B5EF4-FFF2-40B4-BE49-F238E27FC236}">
                <a16:creationId xmlns:a16="http://schemas.microsoft.com/office/drawing/2014/main" id="{C7D75A51-6BC7-544C-8277-EDB931BE2C7D}"/>
              </a:ext>
            </a:extLst>
          </p:cNvPr>
          <p:cNvSpPr txBox="1"/>
          <p:nvPr/>
        </p:nvSpPr>
        <p:spPr>
          <a:xfrm>
            <a:off x="2776196" y="3701849"/>
            <a:ext cx="1938679" cy="646331"/>
          </a:xfrm>
          <a:prstGeom prst="rect">
            <a:avLst/>
          </a:prstGeom>
          <a:solidFill>
            <a:schemeClr val="bg1"/>
          </a:solidFill>
        </p:spPr>
        <p:txBody>
          <a:bodyPr wrap="square" rtlCol="0">
            <a:spAutoFit/>
          </a:bodyPr>
          <a:lstStyle/>
          <a:p>
            <a:pPr marL="285750" lvl="0" indent="-285750">
              <a:buFont typeface="Arial" panose="020B0604020202020204" pitchFamily="34" charset="0"/>
              <a:buChar char="•"/>
            </a:pPr>
            <a:r>
              <a:rPr lang="it-IT" dirty="0" err="1">
                <a:sym typeface="Wingdings" panose="05000000000000000000" pitchFamily="2" charset="2"/>
              </a:rPr>
              <a:t>Keyed</a:t>
            </a:r>
            <a:r>
              <a:rPr lang="it-IT" dirty="0">
                <a:sym typeface="Wingdings" panose="05000000000000000000" pitchFamily="2" charset="2"/>
              </a:rPr>
              <a:t>-stream per simbolo</a:t>
            </a:r>
            <a:endParaRPr lang="it-IT" dirty="0"/>
          </a:p>
        </p:txBody>
      </p:sp>
      <p:sp>
        <p:nvSpPr>
          <p:cNvPr id="7" name="CasellaDiTesto 6">
            <a:extLst>
              <a:ext uri="{FF2B5EF4-FFF2-40B4-BE49-F238E27FC236}">
                <a16:creationId xmlns:a16="http://schemas.microsoft.com/office/drawing/2014/main" id="{1E278851-5D3D-2F43-049D-F7B2FF1FEEE0}"/>
              </a:ext>
            </a:extLst>
          </p:cNvPr>
          <p:cNvSpPr txBox="1"/>
          <p:nvPr/>
        </p:nvSpPr>
        <p:spPr>
          <a:xfrm>
            <a:off x="4912996" y="3725059"/>
            <a:ext cx="6574010" cy="2662267"/>
          </a:xfrm>
          <a:prstGeom prst="rect">
            <a:avLst/>
          </a:prstGeom>
          <a:noFill/>
        </p:spPr>
        <p:txBody>
          <a:bodyPr wrap="square" rtlCol="0">
            <a:spAutoFit/>
          </a:bodyPr>
          <a:lstStyle/>
          <a:p>
            <a:pPr lvl="0" algn="just"/>
            <a:r>
              <a:rPr lang="it-IT" dirty="0">
                <a:sym typeface="Wingdings" panose="05000000000000000000" pitchFamily="2" charset="2"/>
              </a:rPr>
              <a:t>Gli eventi sono raggruppati in </a:t>
            </a:r>
            <a:r>
              <a:rPr lang="it-IT" dirty="0" err="1">
                <a:sym typeface="Wingdings" panose="05000000000000000000" pitchFamily="2" charset="2"/>
              </a:rPr>
              <a:t>tumbling</a:t>
            </a:r>
            <a:r>
              <a:rPr lang="it-IT" dirty="0">
                <a:sym typeface="Wingdings" panose="05000000000000000000" pitchFamily="2" charset="2"/>
              </a:rPr>
              <a:t> windows di 5 minuti.</a:t>
            </a:r>
          </a:p>
          <a:p>
            <a:pPr lvl="0" algn="just">
              <a:spcBef>
                <a:spcPts val="600"/>
              </a:spcBef>
            </a:pPr>
            <a:r>
              <a:rPr lang="it-IT" dirty="0">
                <a:sym typeface="Wingdings" panose="05000000000000000000" pitchFamily="2" charset="2"/>
              </a:rPr>
              <a:t>La computazione delle query avviene all’interno delle </a:t>
            </a:r>
            <a:r>
              <a:rPr lang="it-IT" i="1" dirty="0">
                <a:sym typeface="Wingdings" panose="05000000000000000000" pitchFamily="2" charset="2"/>
              </a:rPr>
              <a:t>window </a:t>
            </a:r>
            <a:r>
              <a:rPr lang="it-IT" i="1" dirty="0" err="1">
                <a:sym typeface="Wingdings" panose="05000000000000000000" pitchFamily="2" charset="2"/>
              </a:rPr>
              <a:t>functions</a:t>
            </a:r>
            <a:r>
              <a:rPr lang="it-IT" dirty="0">
                <a:sym typeface="Wingdings" panose="05000000000000000000" pitchFamily="2" charset="2"/>
              </a:rPr>
              <a:t>:</a:t>
            </a:r>
            <a:endParaRPr lang="it-IT" dirty="0"/>
          </a:p>
          <a:p>
            <a:pPr marL="342900" indent="-342900" algn="just">
              <a:buFont typeface="+mj-lt"/>
              <a:buAutoNum type="arabicParenR"/>
            </a:pPr>
            <a:r>
              <a:rPr lang="it-IT" b="1" dirty="0" err="1">
                <a:sym typeface="Wingdings" panose="05000000000000000000" pitchFamily="2" charset="2"/>
              </a:rPr>
              <a:t>AggregateFunction</a:t>
            </a:r>
            <a:r>
              <a:rPr lang="it-IT" dirty="0">
                <a:sym typeface="Wingdings" panose="05000000000000000000" pitchFamily="2" charset="2"/>
              </a:rPr>
              <a:t>: aggrega i risultati intermedi all’interno di una finestra</a:t>
            </a:r>
            <a:endParaRPr lang="it-IT" dirty="0"/>
          </a:p>
          <a:p>
            <a:pPr marL="742950" lvl="1" indent="-285750" algn="just">
              <a:buFont typeface="Courier New" panose="02070309020205020404" pitchFamily="49" charset="0"/>
              <a:buChar char="o"/>
            </a:pPr>
            <a:r>
              <a:rPr lang="it-IT" dirty="0">
                <a:sym typeface="Wingdings" panose="05000000000000000000" pitchFamily="2" charset="2"/>
              </a:rPr>
              <a:t>Richiede un oggetto </a:t>
            </a:r>
            <a:r>
              <a:rPr lang="it-IT" b="1" dirty="0">
                <a:sym typeface="Wingdings" panose="05000000000000000000" pitchFamily="2" charset="2"/>
              </a:rPr>
              <a:t>Accumulator</a:t>
            </a:r>
            <a:r>
              <a:rPr lang="it-IT" dirty="0">
                <a:sym typeface="Wingdings" panose="05000000000000000000" pitchFamily="2" charset="2"/>
              </a:rPr>
              <a:t>, che è stato utilizzato per tenere traccia dell’ultimo prezzo e del batch per ogni simbolo</a:t>
            </a:r>
          </a:p>
          <a:p>
            <a:pPr marL="342900" indent="-342900" algn="just">
              <a:buFont typeface="+mj-lt"/>
              <a:buAutoNum type="arabicParenR"/>
            </a:pPr>
            <a:r>
              <a:rPr lang="it-IT" b="1" dirty="0" err="1">
                <a:sym typeface="Wingdings" panose="05000000000000000000" pitchFamily="2" charset="2"/>
              </a:rPr>
              <a:t>ProcessWindowFunction</a:t>
            </a:r>
            <a:r>
              <a:rPr lang="it-IT" dirty="0">
                <a:sym typeface="Wingdings" panose="05000000000000000000" pitchFamily="2" charset="2"/>
              </a:rPr>
              <a:t>: valuta la finestra quando è completa</a:t>
            </a:r>
          </a:p>
        </p:txBody>
      </p:sp>
      <p:cxnSp>
        <p:nvCxnSpPr>
          <p:cNvPr id="8" name="Connettore 2 7">
            <a:extLst>
              <a:ext uri="{FF2B5EF4-FFF2-40B4-BE49-F238E27FC236}">
                <a16:creationId xmlns:a16="http://schemas.microsoft.com/office/drawing/2014/main" id="{3DD793FA-7601-472D-4060-961E93A0795A}"/>
              </a:ext>
            </a:extLst>
          </p:cNvPr>
          <p:cNvCxnSpPr>
            <a:cxnSpLocks/>
            <a:stCxn id="2" idx="3"/>
          </p:cNvCxnSpPr>
          <p:nvPr/>
        </p:nvCxnSpPr>
        <p:spPr>
          <a:xfrm>
            <a:off x="11564710" y="3228713"/>
            <a:ext cx="522086" cy="9787"/>
          </a:xfrm>
          <a:prstGeom prst="straightConnector1">
            <a:avLst/>
          </a:prstGeom>
          <a:ln w="38100">
            <a:solidFill>
              <a:schemeClr val="bg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09001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0" name="Rectangle 279">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2" name="Group 281">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83" name="Rectangle 28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Rectangle 28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Rectangle 28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7" name="Rectangle 28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olo 1">
            <a:extLst>
              <a:ext uri="{FF2B5EF4-FFF2-40B4-BE49-F238E27FC236}">
                <a16:creationId xmlns:a16="http://schemas.microsoft.com/office/drawing/2014/main" id="{8DA29D15-36AF-589C-8062-F7DC0745D5A7}"/>
              </a:ext>
            </a:extLst>
          </p:cNvPr>
          <p:cNvSpPr txBox="1">
            <a:spLocks/>
          </p:cNvSpPr>
          <p:nvPr/>
        </p:nvSpPr>
        <p:spPr>
          <a:xfrm>
            <a:off x="1043631" y="809898"/>
            <a:ext cx="10173010" cy="15544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err="1">
                <a:solidFill>
                  <a:schemeClr val="tx1"/>
                </a:solidFill>
                <a:effectLst>
                  <a:outerShdw blurRad="38100" dist="38100" dir="2700000" algn="tl">
                    <a:srgbClr val="000000">
                      <a:alpha val="43137"/>
                    </a:srgbClr>
                  </a:outerShdw>
                </a:effectLst>
                <a:latin typeface="+mj-lt"/>
                <a:ea typeface="+mj-ea"/>
                <a:cs typeface="+mj-cs"/>
              </a:rPr>
              <a:t>Soluzione</a:t>
            </a:r>
            <a:r>
              <a:rPr lang="en-US" kern="1200" dirty="0">
                <a:solidFill>
                  <a:schemeClr val="tx1"/>
                </a:solidFill>
                <a:effectLst>
                  <a:outerShdw blurRad="38100" dist="38100" dir="2700000" algn="tl">
                    <a:srgbClr val="000000">
                      <a:alpha val="43137"/>
                    </a:srgbClr>
                  </a:outerShdw>
                </a:effectLst>
                <a:latin typeface="+mj-lt"/>
                <a:ea typeface="+mj-ea"/>
                <a:cs typeface="+mj-cs"/>
              </a:rPr>
              <a:t> - 2</a:t>
            </a:r>
          </a:p>
        </p:txBody>
      </p:sp>
      <p:cxnSp>
        <p:nvCxnSpPr>
          <p:cNvPr id="289" name="Straight Connector 28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1" name="Segnaposto piè di pagina 10">
            <a:extLst>
              <a:ext uri="{FF2B5EF4-FFF2-40B4-BE49-F238E27FC236}">
                <a16:creationId xmlns:a16="http://schemas.microsoft.com/office/drawing/2014/main" id="{B2A2CBD7-E1F6-9D89-133A-D5F5855625F5}"/>
              </a:ext>
            </a:extLst>
          </p:cNvPr>
          <p:cNvSpPr>
            <a:spLocks noGrp="1"/>
          </p:cNvSpPr>
          <p:nvPr>
            <p:ph type="ftr" sz="quarter" idx="11"/>
          </p:nvPr>
        </p:nvSpPr>
        <p:spPr>
          <a:xfrm>
            <a:off x="4038600" y="6492240"/>
            <a:ext cx="4114800" cy="365125"/>
          </a:xfrm>
        </p:spPr>
        <p:txBody>
          <a:bodyPr vert="horz" lIns="91440" tIns="45720" rIns="91440" bIns="45720" rtlCol="0" anchor="ctr">
            <a:normAutofit/>
          </a:bodyPr>
          <a:lstStyle/>
          <a:p>
            <a:pPr defTabSz="914400">
              <a:spcAft>
                <a:spcPts val="600"/>
              </a:spcAft>
              <a:defRPr/>
            </a:pPr>
            <a:r>
              <a:rPr lang="en-US" kern="1200" dirty="0">
                <a:solidFill>
                  <a:schemeClr val="tx1">
                    <a:tint val="75000"/>
                  </a:schemeClr>
                </a:solidFill>
                <a:latin typeface="+mn-lt"/>
                <a:ea typeface="+mn-ea"/>
                <a:cs typeface="+mn-cs"/>
              </a:rPr>
              <a:t>Cecilia Calavaro</a:t>
            </a:r>
          </a:p>
        </p:txBody>
      </p:sp>
      <p:sp>
        <p:nvSpPr>
          <p:cNvPr id="13" name="Segnaposto numero diapositiva 12">
            <a:extLst>
              <a:ext uri="{FF2B5EF4-FFF2-40B4-BE49-F238E27FC236}">
                <a16:creationId xmlns:a16="http://schemas.microsoft.com/office/drawing/2014/main" id="{6990236E-D769-6827-CEF2-7EC64A5D2D9F}"/>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defTabSz="914400">
              <a:spcAft>
                <a:spcPts val="600"/>
              </a:spcAft>
              <a:defRPr/>
            </a:pPr>
            <a:fld id="{9CF2A24D-71F0-42F2-8A58-2B954854DE7E}" type="slidenum">
              <a:rPr lang="en-US" smtClean="0"/>
              <a:pPr defTabSz="914400">
                <a:spcAft>
                  <a:spcPts val="600"/>
                </a:spcAft>
                <a:defRPr/>
              </a:pPr>
              <a:t>14</a:t>
            </a:fld>
            <a:endParaRPr lang="en-US"/>
          </a:p>
        </p:txBody>
      </p:sp>
      <p:sp>
        <p:nvSpPr>
          <p:cNvPr id="22" name="Segnaposto contenuto 2">
            <a:extLst>
              <a:ext uri="{FF2B5EF4-FFF2-40B4-BE49-F238E27FC236}">
                <a16:creationId xmlns:a16="http://schemas.microsoft.com/office/drawing/2014/main" id="{82EF44C8-DF7A-F220-C6E3-289763AD430E}"/>
              </a:ext>
            </a:extLst>
          </p:cNvPr>
          <p:cNvSpPr txBox="1">
            <a:spLocks/>
          </p:cNvSpPr>
          <p:nvPr/>
        </p:nvSpPr>
        <p:spPr>
          <a:xfrm>
            <a:off x="838200" y="1929384"/>
            <a:ext cx="10515600" cy="42519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it-IT" sz="2000" dirty="0">
              <a:sym typeface="Wingdings" panose="05000000000000000000" pitchFamily="2" charset="2"/>
            </a:endParaRPr>
          </a:p>
          <a:p>
            <a:endParaRPr lang="it-IT" sz="2200" dirty="0"/>
          </a:p>
        </p:txBody>
      </p:sp>
      <p:graphicFrame>
        <p:nvGraphicFramePr>
          <p:cNvPr id="2" name="Diagramma 1">
            <a:extLst>
              <a:ext uri="{FF2B5EF4-FFF2-40B4-BE49-F238E27FC236}">
                <a16:creationId xmlns:a16="http://schemas.microsoft.com/office/drawing/2014/main" id="{85000B31-00B8-989C-8C5A-5A164E221798}"/>
              </a:ext>
            </a:extLst>
          </p:cNvPr>
          <p:cNvGraphicFramePr/>
          <p:nvPr>
            <p:extLst>
              <p:ext uri="{D42A27DB-BD31-4B8C-83A1-F6EECF244321}">
                <p14:modId xmlns:p14="http://schemas.microsoft.com/office/powerpoint/2010/main" val="3253708163"/>
              </p:ext>
            </p:extLst>
          </p:nvPr>
        </p:nvGraphicFramePr>
        <p:xfrm>
          <a:off x="1043631" y="2787406"/>
          <a:ext cx="10891193" cy="8744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4" name="Connettore 2 3">
            <a:extLst>
              <a:ext uri="{FF2B5EF4-FFF2-40B4-BE49-F238E27FC236}">
                <a16:creationId xmlns:a16="http://schemas.microsoft.com/office/drawing/2014/main" id="{6AFDA4DF-F189-A3B4-FEEC-279789E25576}"/>
              </a:ext>
            </a:extLst>
          </p:cNvPr>
          <p:cNvCxnSpPr>
            <a:cxnSpLocks/>
          </p:cNvCxnSpPr>
          <p:nvPr/>
        </p:nvCxnSpPr>
        <p:spPr>
          <a:xfrm>
            <a:off x="104775" y="3219450"/>
            <a:ext cx="1257300" cy="0"/>
          </a:xfrm>
          <a:prstGeom prst="straightConnector1">
            <a:avLst/>
          </a:prstGeom>
          <a:ln w="38100">
            <a:solidFill>
              <a:schemeClr val="bg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8" name="Connettore 2 7">
            <a:extLst>
              <a:ext uri="{FF2B5EF4-FFF2-40B4-BE49-F238E27FC236}">
                <a16:creationId xmlns:a16="http://schemas.microsoft.com/office/drawing/2014/main" id="{26658142-56FF-3729-24E7-C737D41B850B}"/>
              </a:ext>
            </a:extLst>
          </p:cNvPr>
          <p:cNvCxnSpPr>
            <a:cxnSpLocks/>
          </p:cNvCxnSpPr>
          <p:nvPr/>
        </p:nvCxnSpPr>
        <p:spPr>
          <a:xfrm>
            <a:off x="11547566" y="3219450"/>
            <a:ext cx="558709" cy="0"/>
          </a:xfrm>
          <a:prstGeom prst="straightConnector1">
            <a:avLst/>
          </a:prstGeom>
          <a:ln w="38100">
            <a:solidFill>
              <a:schemeClr val="bg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6" name="CasellaDiTesto 15">
            <a:extLst>
              <a:ext uri="{FF2B5EF4-FFF2-40B4-BE49-F238E27FC236}">
                <a16:creationId xmlns:a16="http://schemas.microsoft.com/office/drawing/2014/main" id="{ED130AFE-1119-051B-9705-08A317673A4C}"/>
              </a:ext>
            </a:extLst>
          </p:cNvPr>
          <p:cNvSpPr txBox="1"/>
          <p:nvPr/>
        </p:nvSpPr>
        <p:spPr>
          <a:xfrm>
            <a:off x="535670" y="3668814"/>
            <a:ext cx="5074555" cy="1831271"/>
          </a:xfrm>
          <a:prstGeom prst="rect">
            <a:avLst/>
          </a:prstGeom>
          <a:noFill/>
        </p:spPr>
        <p:txBody>
          <a:bodyPr wrap="square">
            <a:spAutoFit/>
          </a:bodyPr>
          <a:lstStyle/>
          <a:p>
            <a:pPr marL="742950" lvl="1" indent="-285750" algn="just">
              <a:buFont typeface="Arial" panose="020B0604020202020204" pitchFamily="34" charset="0"/>
              <a:buChar char="•"/>
            </a:pPr>
            <a:r>
              <a:rPr lang="it-IT" dirty="0">
                <a:sym typeface="Wingdings" panose="05000000000000000000" pitchFamily="2" charset="2"/>
              </a:rPr>
              <a:t>Per ogni simbolo si recuperano gli EMA(38) ed EMA(100) precedenti.</a:t>
            </a:r>
          </a:p>
          <a:p>
            <a:pPr marL="742950" lvl="1" indent="-285750" algn="just">
              <a:spcBef>
                <a:spcPts val="600"/>
              </a:spcBef>
              <a:buFont typeface="Arial" panose="020B0604020202020204" pitchFamily="34" charset="0"/>
              <a:buChar char="•"/>
            </a:pPr>
            <a:r>
              <a:rPr lang="it-IT" dirty="0">
                <a:sym typeface="Wingdings" panose="05000000000000000000" pitchFamily="2" charset="2"/>
              </a:rPr>
              <a:t>Dopo aver contato il numero della finestra, si calcola l’EMA corrente e si salva l’informazione in strutture dati </a:t>
            </a:r>
            <a:r>
              <a:rPr lang="it-IT" dirty="0" err="1">
                <a:latin typeface="Consolas" panose="020B0609020204030204" pitchFamily="49" charset="0"/>
                <a:sym typeface="Wingdings" panose="05000000000000000000" pitchFamily="2" charset="2"/>
              </a:rPr>
              <a:t>hashmap</a:t>
            </a:r>
            <a:r>
              <a:rPr lang="it-IT" dirty="0">
                <a:sym typeface="Wingdings" panose="05000000000000000000" pitchFamily="2" charset="2"/>
              </a:rPr>
              <a:t> per le computazioni future.</a:t>
            </a:r>
          </a:p>
        </p:txBody>
      </p:sp>
      <p:sp>
        <p:nvSpPr>
          <p:cNvPr id="17" name="CasellaDiTesto 16">
            <a:extLst>
              <a:ext uri="{FF2B5EF4-FFF2-40B4-BE49-F238E27FC236}">
                <a16:creationId xmlns:a16="http://schemas.microsoft.com/office/drawing/2014/main" id="{925C93BC-B9FE-FC30-4A3B-D23A8B6785B5}"/>
              </a:ext>
            </a:extLst>
          </p:cNvPr>
          <p:cNvSpPr txBox="1"/>
          <p:nvPr/>
        </p:nvSpPr>
        <p:spPr>
          <a:xfrm>
            <a:off x="6392090" y="825590"/>
            <a:ext cx="5146767" cy="1754326"/>
          </a:xfrm>
          <a:prstGeom prst="rect">
            <a:avLst/>
          </a:prstGeom>
          <a:noFill/>
        </p:spPr>
        <p:txBody>
          <a:bodyPr wrap="square">
            <a:spAutoFit/>
          </a:bodyPr>
          <a:lstStyle/>
          <a:p>
            <a:pPr algn="just"/>
            <a:r>
              <a:rPr lang="it-IT" dirty="0">
                <a:sym typeface="Wingdings" panose="05000000000000000000" pitchFamily="2" charset="2"/>
              </a:rPr>
              <a:t>Per tenere traccia dei dati rilevanti per la computazione si mantengono, per simbolo:</a:t>
            </a:r>
          </a:p>
          <a:p>
            <a:pPr marL="285750" indent="-285750" algn="just">
              <a:buFont typeface="Arial" panose="020B0604020202020204" pitchFamily="34" charset="0"/>
              <a:buChar char="•"/>
            </a:pPr>
            <a:r>
              <a:rPr lang="it-IT" dirty="0">
                <a:sym typeface="Wingdings" panose="05000000000000000000" pitchFamily="2" charset="2"/>
              </a:rPr>
              <a:t>il numero della finestra</a:t>
            </a:r>
          </a:p>
          <a:p>
            <a:pPr marL="285750" indent="-285750" algn="just">
              <a:buFont typeface="Arial" panose="020B0604020202020204" pitchFamily="34" charset="0"/>
              <a:buChar char="•"/>
            </a:pPr>
            <a:r>
              <a:rPr lang="it-IT" dirty="0">
                <a:sym typeface="Wingdings" panose="05000000000000000000" pitchFamily="2" charset="2"/>
              </a:rPr>
              <a:t>EMA(38) e EMA(100) calcolati nella finestra precedente</a:t>
            </a:r>
          </a:p>
          <a:p>
            <a:pPr marL="285750" indent="-285750" algn="just">
              <a:buFont typeface="Arial" panose="020B0604020202020204" pitchFamily="34" charset="0"/>
              <a:buChar char="•"/>
            </a:pPr>
            <a:r>
              <a:rPr lang="it-IT" dirty="0">
                <a:sym typeface="Wingdings" panose="05000000000000000000" pitchFamily="2" charset="2"/>
              </a:rPr>
              <a:t>le notifiche di </a:t>
            </a:r>
            <a:r>
              <a:rPr lang="it-IT" dirty="0" err="1">
                <a:sym typeface="Wingdings" panose="05000000000000000000" pitchFamily="2" charset="2"/>
              </a:rPr>
              <a:t>buy</a:t>
            </a:r>
            <a:r>
              <a:rPr lang="it-IT" dirty="0">
                <a:sym typeface="Wingdings" panose="05000000000000000000" pitchFamily="2" charset="2"/>
              </a:rPr>
              <a:t>/sell precedenti</a:t>
            </a:r>
          </a:p>
        </p:txBody>
      </p:sp>
      <p:sp>
        <p:nvSpPr>
          <p:cNvPr id="21" name="CasellaDiTesto 20">
            <a:extLst>
              <a:ext uri="{FF2B5EF4-FFF2-40B4-BE49-F238E27FC236}">
                <a16:creationId xmlns:a16="http://schemas.microsoft.com/office/drawing/2014/main" id="{9CE78C91-DFB4-3612-9551-1A019C4E33DE}"/>
              </a:ext>
            </a:extLst>
          </p:cNvPr>
          <p:cNvSpPr txBox="1"/>
          <p:nvPr/>
        </p:nvSpPr>
        <p:spPr>
          <a:xfrm>
            <a:off x="5808346" y="3675181"/>
            <a:ext cx="5183504" cy="1831271"/>
          </a:xfrm>
          <a:prstGeom prst="rect">
            <a:avLst/>
          </a:prstGeom>
          <a:noFill/>
        </p:spPr>
        <p:txBody>
          <a:bodyPr wrap="square">
            <a:spAutoFit/>
          </a:bodyPr>
          <a:lstStyle/>
          <a:p>
            <a:pPr marL="742950" lvl="1" indent="-285750" algn="just">
              <a:buFont typeface="Arial" panose="020B0604020202020204" pitchFamily="34" charset="0"/>
              <a:buChar char="•"/>
            </a:pPr>
            <a:r>
              <a:rPr lang="it-IT" dirty="0">
                <a:sym typeface="Wingdings" panose="05000000000000000000" pitchFamily="2" charset="2"/>
              </a:rPr>
              <a:t>Si rilevano bullish o </a:t>
            </a:r>
            <a:r>
              <a:rPr lang="it-IT" dirty="0" err="1">
                <a:sym typeface="Wingdings" panose="05000000000000000000" pitchFamily="2" charset="2"/>
              </a:rPr>
              <a:t>bearish</a:t>
            </a:r>
            <a:r>
              <a:rPr lang="it-IT" dirty="0">
                <a:sym typeface="Wingdings" panose="05000000000000000000" pitchFamily="2" charset="2"/>
              </a:rPr>
              <a:t> breakout pattern verificando le disuguaglianze matematiche sugli EMA archiviati in precedenza.</a:t>
            </a:r>
          </a:p>
          <a:p>
            <a:pPr marL="742950" lvl="1" indent="-285750" algn="just">
              <a:spcBef>
                <a:spcPts val="600"/>
              </a:spcBef>
              <a:buFont typeface="Arial" panose="020B0604020202020204" pitchFamily="34" charset="0"/>
              <a:buChar char="•"/>
            </a:pPr>
            <a:r>
              <a:rPr lang="it-IT" dirty="0">
                <a:sym typeface="Wingdings" panose="05000000000000000000" pitchFamily="2" charset="2"/>
              </a:rPr>
              <a:t>Un avviso di </a:t>
            </a:r>
            <a:r>
              <a:rPr lang="it-IT" dirty="0" err="1">
                <a:sym typeface="Wingdings" panose="05000000000000000000" pitchFamily="2" charset="2"/>
              </a:rPr>
              <a:t>buy</a:t>
            </a:r>
            <a:r>
              <a:rPr lang="it-IT" dirty="0">
                <a:sym typeface="Wingdings" panose="05000000000000000000" pitchFamily="2" charset="2"/>
              </a:rPr>
              <a:t>/sell corrisponde con il </a:t>
            </a:r>
            <a:r>
              <a:rPr lang="it-IT" dirty="0" err="1">
                <a:sym typeface="Wingdings" panose="05000000000000000000" pitchFamily="2" charset="2"/>
              </a:rPr>
              <a:t>timestamp</a:t>
            </a:r>
            <a:r>
              <a:rPr lang="it-IT" dirty="0">
                <a:sym typeface="Wingdings" panose="05000000000000000000" pitchFamily="2" charset="2"/>
              </a:rPr>
              <a:t> di fine finestra in cui il crossover è stato rilevato.</a:t>
            </a:r>
          </a:p>
        </p:txBody>
      </p:sp>
    </p:spTree>
    <p:extLst>
      <p:ext uri="{BB962C8B-B14F-4D97-AF65-F5344CB8AC3E}">
        <p14:creationId xmlns:p14="http://schemas.microsoft.com/office/powerpoint/2010/main" val="4278469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0" name="Rectangle 279">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2" name="Group 281">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83" name="Rectangle 28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Rectangle 28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5" name="Rectangle 28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7" name="Rectangle 28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olo 1">
            <a:extLst>
              <a:ext uri="{FF2B5EF4-FFF2-40B4-BE49-F238E27FC236}">
                <a16:creationId xmlns:a16="http://schemas.microsoft.com/office/drawing/2014/main" id="{8DA29D15-36AF-589C-8062-F7DC0745D5A7}"/>
              </a:ext>
            </a:extLst>
          </p:cNvPr>
          <p:cNvSpPr txBox="1">
            <a:spLocks/>
          </p:cNvSpPr>
          <p:nvPr/>
        </p:nvSpPr>
        <p:spPr>
          <a:xfrm>
            <a:off x="1043631" y="809898"/>
            <a:ext cx="10173010" cy="155448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kern="1200" dirty="0" err="1">
                <a:solidFill>
                  <a:schemeClr val="tx1"/>
                </a:solidFill>
                <a:effectLst>
                  <a:outerShdw blurRad="38100" dist="38100" dir="2700000" algn="tl">
                    <a:srgbClr val="000000">
                      <a:alpha val="43137"/>
                    </a:srgbClr>
                  </a:outerShdw>
                </a:effectLst>
                <a:latin typeface="+mj-lt"/>
                <a:ea typeface="+mj-ea"/>
                <a:cs typeface="+mj-cs"/>
              </a:rPr>
              <a:t>Soluzione</a:t>
            </a:r>
            <a:r>
              <a:rPr lang="en-US" kern="1200" dirty="0">
                <a:solidFill>
                  <a:schemeClr val="tx1"/>
                </a:solidFill>
                <a:effectLst>
                  <a:outerShdw blurRad="38100" dist="38100" dir="2700000" algn="tl">
                    <a:srgbClr val="000000">
                      <a:alpha val="43137"/>
                    </a:srgbClr>
                  </a:outerShdw>
                </a:effectLst>
                <a:latin typeface="+mj-lt"/>
                <a:ea typeface="+mj-ea"/>
                <a:cs typeface="+mj-cs"/>
              </a:rPr>
              <a:t> - 3</a:t>
            </a:r>
          </a:p>
        </p:txBody>
      </p:sp>
      <p:cxnSp>
        <p:nvCxnSpPr>
          <p:cNvPr id="289" name="Straight Connector 28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1" name="Segnaposto piè di pagina 10">
            <a:extLst>
              <a:ext uri="{FF2B5EF4-FFF2-40B4-BE49-F238E27FC236}">
                <a16:creationId xmlns:a16="http://schemas.microsoft.com/office/drawing/2014/main" id="{B2A2CBD7-E1F6-9D89-133A-D5F5855625F5}"/>
              </a:ext>
            </a:extLst>
          </p:cNvPr>
          <p:cNvSpPr>
            <a:spLocks noGrp="1"/>
          </p:cNvSpPr>
          <p:nvPr>
            <p:ph type="ftr" sz="quarter" idx="11"/>
          </p:nvPr>
        </p:nvSpPr>
        <p:spPr>
          <a:xfrm>
            <a:off x="4038600" y="6492240"/>
            <a:ext cx="4114800" cy="365125"/>
          </a:xfrm>
        </p:spPr>
        <p:txBody>
          <a:bodyPr vert="horz" lIns="91440" tIns="45720" rIns="91440" bIns="45720" rtlCol="0" anchor="ctr">
            <a:normAutofit/>
          </a:bodyPr>
          <a:lstStyle/>
          <a:p>
            <a:pPr defTabSz="914400">
              <a:spcAft>
                <a:spcPts val="600"/>
              </a:spcAft>
              <a:defRPr/>
            </a:pPr>
            <a:r>
              <a:rPr lang="en-US" kern="1200" dirty="0">
                <a:solidFill>
                  <a:schemeClr val="tx1">
                    <a:tint val="75000"/>
                  </a:schemeClr>
                </a:solidFill>
                <a:latin typeface="+mn-lt"/>
                <a:ea typeface="+mn-ea"/>
                <a:cs typeface="+mn-cs"/>
              </a:rPr>
              <a:t>Cecilia Calavaro</a:t>
            </a:r>
          </a:p>
        </p:txBody>
      </p:sp>
      <p:sp>
        <p:nvSpPr>
          <p:cNvPr id="13" name="Segnaposto numero diapositiva 12">
            <a:extLst>
              <a:ext uri="{FF2B5EF4-FFF2-40B4-BE49-F238E27FC236}">
                <a16:creationId xmlns:a16="http://schemas.microsoft.com/office/drawing/2014/main" id="{6990236E-D769-6827-CEF2-7EC64A5D2D9F}"/>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defTabSz="914400">
              <a:spcAft>
                <a:spcPts val="600"/>
              </a:spcAft>
              <a:defRPr/>
            </a:pPr>
            <a:fld id="{9CF2A24D-71F0-42F2-8A58-2B954854DE7E}" type="slidenum">
              <a:rPr lang="en-US" smtClean="0"/>
              <a:pPr defTabSz="914400">
                <a:spcAft>
                  <a:spcPts val="600"/>
                </a:spcAft>
                <a:defRPr/>
              </a:pPr>
              <a:t>15</a:t>
            </a:fld>
            <a:endParaRPr lang="en-US"/>
          </a:p>
        </p:txBody>
      </p:sp>
      <p:sp>
        <p:nvSpPr>
          <p:cNvPr id="22" name="Segnaposto contenuto 2">
            <a:extLst>
              <a:ext uri="{FF2B5EF4-FFF2-40B4-BE49-F238E27FC236}">
                <a16:creationId xmlns:a16="http://schemas.microsoft.com/office/drawing/2014/main" id="{82EF44C8-DF7A-F220-C6E3-289763AD430E}"/>
              </a:ext>
            </a:extLst>
          </p:cNvPr>
          <p:cNvSpPr txBox="1">
            <a:spLocks/>
          </p:cNvSpPr>
          <p:nvPr/>
        </p:nvSpPr>
        <p:spPr>
          <a:xfrm>
            <a:off x="838200" y="1929384"/>
            <a:ext cx="10515600" cy="42519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it-IT" sz="2000" dirty="0">
              <a:sym typeface="Wingdings" panose="05000000000000000000" pitchFamily="2" charset="2"/>
            </a:endParaRPr>
          </a:p>
          <a:p>
            <a:endParaRPr lang="it-IT" sz="2200" dirty="0"/>
          </a:p>
        </p:txBody>
      </p:sp>
      <p:graphicFrame>
        <p:nvGraphicFramePr>
          <p:cNvPr id="2" name="Diagramma 1">
            <a:extLst>
              <a:ext uri="{FF2B5EF4-FFF2-40B4-BE49-F238E27FC236}">
                <a16:creationId xmlns:a16="http://schemas.microsoft.com/office/drawing/2014/main" id="{85000B31-00B8-989C-8C5A-5A164E221798}"/>
              </a:ext>
            </a:extLst>
          </p:cNvPr>
          <p:cNvGraphicFramePr/>
          <p:nvPr>
            <p:extLst>
              <p:ext uri="{D42A27DB-BD31-4B8C-83A1-F6EECF244321}">
                <p14:modId xmlns:p14="http://schemas.microsoft.com/office/powerpoint/2010/main" val="1860347326"/>
              </p:ext>
            </p:extLst>
          </p:nvPr>
        </p:nvGraphicFramePr>
        <p:xfrm>
          <a:off x="1043631" y="2787406"/>
          <a:ext cx="10891193" cy="8744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4" name="Connettore 2 3">
            <a:extLst>
              <a:ext uri="{FF2B5EF4-FFF2-40B4-BE49-F238E27FC236}">
                <a16:creationId xmlns:a16="http://schemas.microsoft.com/office/drawing/2014/main" id="{6AFDA4DF-F189-A3B4-FEEC-279789E25576}"/>
              </a:ext>
            </a:extLst>
          </p:cNvPr>
          <p:cNvCxnSpPr>
            <a:cxnSpLocks/>
          </p:cNvCxnSpPr>
          <p:nvPr/>
        </p:nvCxnSpPr>
        <p:spPr>
          <a:xfrm>
            <a:off x="104775" y="3219450"/>
            <a:ext cx="1257300" cy="0"/>
          </a:xfrm>
          <a:prstGeom prst="straightConnector1">
            <a:avLst/>
          </a:prstGeom>
          <a:ln w="38100">
            <a:solidFill>
              <a:schemeClr val="bg1">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1" name="CasellaDiTesto 20">
            <a:extLst>
              <a:ext uri="{FF2B5EF4-FFF2-40B4-BE49-F238E27FC236}">
                <a16:creationId xmlns:a16="http://schemas.microsoft.com/office/drawing/2014/main" id="{9CE78C91-DFB4-3612-9551-1A019C4E33DE}"/>
              </a:ext>
            </a:extLst>
          </p:cNvPr>
          <p:cNvSpPr txBox="1"/>
          <p:nvPr/>
        </p:nvSpPr>
        <p:spPr>
          <a:xfrm>
            <a:off x="5808346" y="3749377"/>
            <a:ext cx="5183504" cy="646331"/>
          </a:xfrm>
          <a:prstGeom prst="rect">
            <a:avLst/>
          </a:prstGeom>
          <a:noFill/>
        </p:spPr>
        <p:txBody>
          <a:bodyPr wrap="square">
            <a:spAutoFit/>
          </a:bodyPr>
          <a:lstStyle/>
          <a:p>
            <a:pPr marL="742950" lvl="1" indent="-285750" algn="just">
              <a:buFont typeface="Arial" panose="020B0604020202020204" pitchFamily="34" charset="0"/>
              <a:buChar char="•"/>
            </a:pPr>
            <a:r>
              <a:rPr lang="it-IT" dirty="0">
                <a:sym typeface="Wingdings" panose="05000000000000000000" pitchFamily="2" charset="2"/>
              </a:rPr>
              <a:t>I dati processati vengono raccolti e scritti sul </a:t>
            </a:r>
            <a:r>
              <a:rPr lang="it-IT" dirty="0" err="1">
                <a:sym typeface="Wingdings" panose="05000000000000000000" pitchFamily="2" charset="2"/>
              </a:rPr>
              <a:t>topic</a:t>
            </a:r>
            <a:r>
              <a:rPr lang="it-IT" dirty="0">
                <a:sym typeface="Wingdings" panose="05000000000000000000" pitchFamily="2" charset="2"/>
              </a:rPr>
              <a:t> dei risultati</a:t>
            </a:r>
          </a:p>
        </p:txBody>
      </p:sp>
      <p:sp>
        <p:nvSpPr>
          <p:cNvPr id="3" name="CasellaDiTesto 2">
            <a:extLst>
              <a:ext uri="{FF2B5EF4-FFF2-40B4-BE49-F238E27FC236}">
                <a16:creationId xmlns:a16="http://schemas.microsoft.com/office/drawing/2014/main" id="{1268270C-5547-B5C2-DE3B-71EB45EB20CB}"/>
              </a:ext>
            </a:extLst>
          </p:cNvPr>
          <p:cNvSpPr txBox="1"/>
          <p:nvPr/>
        </p:nvSpPr>
        <p:spPr>
          <a:xfrm>
            <a:off x="1200150" y="3742451"/>
            <a:ext cx="4608196" cy="646331"/>
          </a:xfrm>
          <a:prstGeom prst="rect">
            <a:avLst/>
          </a:prstGeom>
          <a:solidFill>
            <a:schemeClr val="bg1"/>
          </a:solidFill>
        </p:spPr>
        <p:txBody>
          <a:bodyPr wrap="square" rtlCol="0">
            <a:spAutoFit/>
          </a:bodyPr>
          <a:lstStyle/>
          <a:p>
            <a:pPr marL="285750" lvl="0" indent="-285750" algn="just">
              <a:buFont typeface="Arial" panose="020B0604020202020204" pitchFamily="34" charset="0"/>
              <a:buChar char="•"/>
            </a:pPr>
            <a:r>
              <a:rPr lang="it-IT" dirty="0">
                <a:sym typeface="Wingdings" panose="05000000000000000000" pitchFamily="2" charset="2"/>
              </a:rPr>
              <a:t>Il flusso di eventi è partizionato per batch producendo un </a:t>
            </a:r>
            <a:r>
              <a:rPr lang="it-IT" dirty="0" err="1">
                <a:sym typeface="Wingdings" panose="05000000000000000000" pitchFamily="2" charset="2"/>
              </a:rPr>
              <a:t>keyed</a:t>
            </a:r>
            <a:r>
              <a:rPr lang="it-IT" dirty="0">
                <a:sym typeface="Wingdings" panose="05000000000000000000" pitchFamily="2" charset="2"/>
              </a:rPr>
              <a:t>-stream.</a:t>
            </a:r>
            <a:endParaRPr lang="it-IT" dirty="0"/>
          </a:p>
        </p:txBody>
      </p:sp>
    </p:spTree>
    <p:extLst>
      <p:ext uri="{BB962C8B-B14F-4D97-AF65-F5344CB8AC3E}">
        <p14:creationId xmlns:p14="http://schemas.microsoft.com/office/powerpoint/2010/main" val="35119149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C99D1AB-0C2D-4DD9-B88A-B6369D904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045028" y="1372905"/>
            <a:ext cx="3892732" cy="4305519"/>
          </a:xfrm>
        </p:spPr>
        <p:txBody>
          <a:bodyPr anchor="ctr">
            <a:normAutofit/>
          </a:bodyPr>
          <a:lstStyle/>
          <a:p>
            <a:r>
              <a:rPr lang="en-US" dirty="0" err="1">
                <a:effectLst>
                  <a:outerShdw blurRad="38100" dist="38100" dir="2700000" algn="tl">
                    <a:srgbClr val="000000">
                      <a:alpha val="43137"/>
                    </a:srgbClr>
                  </a:outerShdw>
                </a:effectLst>
              </a:rPr>
              <a:t>Miglioramento</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delle</a:t>
            </a:r>
            <a:r>
              <a:rPr lang="en-US" dirty="0">
                <a:effectLst>
                  <a:outerShdw blurRad="38100" dist="38100" dir="2700000" algn="tl">
                    <a:srgbClr val="000000">
                      <a:alpha val="43137"/>
                    </a:srgbClr>
                  </a:outerShdw>
                </a:effectLst>
              </a:rPr>
              <a:t> performance </a:t>
            </a:r>
            <a:endParaRPr lang="it-IT" dirty="0">
              <a:effectLst>
                <a:outerShdw blurRad="38100" dist="38100" dir="2700000" algn="tl">
                  <a:srgbClr val="000000">
                    <a:alpha val="43137"/>
                  </a:srgbClr>
                </a:outerShdw>
              </a:effectLst>
              <a:highlight>
                <a:srgbClr val="FFFF00"/>
              </a:highlight>
            </a:endParaRPr>
          </a:p>
        </p:txBody>
      </p:sp>
      <p:grpSp>
        <p:nvGrpSpPr>
          <p:cNvPr id="17" name="Group 16">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18" name="Rectangle 17">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982976"/>
            <a:ext cx="6009366" cy="512063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095999" y="1798092"/>
            <a:ext cx="5224272" cy="4305519"/>
          </a:xfrm>
        </p:spPr>
        <p:txBody>
          <a:bodyPr anchor="ctr">
            <a:normAutofit/>
          </a:bodyPr>
          <a:lstStyle/>
          <a:p>
            <a:pPr algn="just"/>
            <a:r>
              <a:rPr lang="it-IT" sz="2100" dirty="0">
                <a:latin typeface="SFRM1200"/>
                <a:sym typeface="Wingdings" panose="05000000000000000000" pitchFamily="2" charset="2"/>
              </a:rPr>
              <a:t>Modifiche architetturali riguardanti data </a:t>
            </a:r>
            <a:r>
              <a:rPr lang="it-IT" sz="2100" dirty="0" err="1">
                <a:latin typeface="SFRM1200"/>
                <a:sym typeface="Wingdings" panose="05000000000000000000" pitchFamily="2" charset="2"/>
              </a:rPr>
              <a:t>ingestion</a:t>
            </a:r>
            <a:r>
              <a:rPr lang="it-IT" sz="2100" dirty="0">
                <a:latin typeface="SFRM1200"/>
                <a:sym typeface="Wingdings" panose="05000000000000000000" pitchFamily="2" charset="2"/>
              </a:rPr>
              <a:t> e  </a:t>
            </a:r>
            <a:r>
              <a:rPr lang="it-IT" sz="2100" dirty="0" err="1">
                <a:latin typeface="SFRM1200"/>
                <a:sym typeface="Wingdings" panose="05000000000000000000" pitchFamily="2" charset="2"/>
              </a:rPr>
              <a:t>retrieve</a:t>
            </a:r>
            <a:r>
              <a:rPr lang="it-IT" sz="2100" dirty="0">
                <a:latin typeface="SFRM1200"/>
                <a:sym typeface="Wingdings" panose="05000000000000000000" pitchFamily="2" charset="2"/>
              </a:rPr>
              <a:t> dei risultati rispetto alla soluzione proposta al GC</a:t>
            </a:r>
          </a:p>
          <a:p>
            <a:pPr algn="just"/>
            <a:endParaRPr lang="it-IT" sz="1800" dirty="0"/>
          </a:p>
          <a:p>
            <a:pPr algn="just"/>
            <a:endParaRPr lang="it-IT" sz="1800" dirty="0"/>
          </a:p>
        </p:txBody>
      </p:sp>
      <p:sp>
        <p:nvSpPr>
          <p:cNvPr id="24" name="Rectangle 23">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687568" y="6355073"/>
            <a:ext cx="6007608"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egnaposto piè di pagina 3">
            <a:extLst>
              <a:ext uri="{FF2B5EF4-FFF2-40B4-BE49-F238E27FC236}">
                <a16:creationId xmlns:a16="http://schemas.microsoft.com/office/drawing/2014/main" id="{427EF5D0-4116-463C-5819-E30D260B5912}"/>
              </a:ext>
            </a:extLst>
          </p:cNvPr>
          <p:cNvSpPr>
            <a:spLocks noGrp="1"/>
          </p:cNvSpPr>
          <p:nvPr>
            <p:ph type="ftr" sz="quarter" idx="11"/>
          </p:nvPr>
        </p:nvSpPr>
        <p:spPr>
          <a:xfrm>
            <a:off x="5685810" y="6492240"/>
            <a:ext cx="4447404" cy="365125"/>
          </a:xfrm>
        </p:spPr>
        <p:txBody>
          <a:bodyPr>
            <a:normAutofit/>
          </a:bodyPr>
          <a:lstStyle/>
          <a:p>
            <a:pPr algn="l">
              <a:spcAft>
                <a:spcPts val="600"/>
              </a:spcAft>
            </a:pPr>
            <a:r>
              <a:rPr lang="it-IT"/>
              <a:t>Cecilia Calavaro</a:t>
            </a:r>
          </a:p>
        </p:txBody>
      </p:sp>
      <p:sp>
        <p:nvSpPr>
          <p:cNvPr id="5" name="Segnaposto numero diapositiva 4">
            <a:extLst>
              <a:ext uri="{FF2B5EF4-FFF2-40B4-BE49-F238E27FC236}">
                <a16:creationId xmlns:a16="http://schemas.microsoft.com/office/drawing/2014/main" id="{AE074E2F-6757-19A5-F763-10BF6BF22BC7}"/>
              </a:ext>
            </a:extLst>
          </p:cNvPr>
          <p:cNvSpPr>
            <a:spLocks noGrp="1"/>
          </p:cNvSpPr>
          <p:nvPr>
            <p:ph type="sldNum" sz="quarter" idx="12"/>
          </p:nvPr>
        </p:nvSpPr>
        <p:spPr>
          <a:xfrm>
            <a:off x="10266218" y="6492240"/>
            <a:ext cx="1087582" cy="365125"/>
          </a:xfrm>
        </p:spPr>
        <p:txBody>
          <a:bodyPr>
            <a:normAutofit/>
          </a:bodyPr>
          <a:lstStyle/>
          <a:p>
            <a:pPr>
              <a:spcAft>
                <a:spcPts val="600"/>
              </a:spcAft>
            </a:pPr>
            <a:fld id="{9CF2A24D-71F0-42F2-8A58-2B954854DE7E}" type="slidenum">
              <a:rPr lang="it-IT" smtClean="0"/>
              <a:pPr>
                <a:spcAft>
                  <a:spcPts val="600"/>
                </a:spcAft>
              </a:pPr>
              <a:t>16</a:t>
            </a:fld>
            <a:endParaRPr lang="it-IT"/>
          </a:p>
        </p:txBody>
      </p:sp>
    </p:spTree>
    <p:extLst>
      <p:ext uri="{BB962C8B-B14F-4D97-AF65-F5344CB8AC3E}">
        <p14:creationId xmlns:p14="http://schemas.microsoft.com/office/powerpoint/2010/main" val="1931152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922665" y="2673350"/>
            <a:ext cx="4036334" cy="2387600"/>
          </a:xfrm>
        </p:spPr>
        <p:txBody>
          <a:bodyPr vert="horz" lIns="91440" tIns="45720" rIns="91440" bIns="45720" rtlCol="0" anchor="t">
            <a:normAutofit/>
          </a:bodyPr>
          <a:lstStyle/>
          <a:p>
            <a:pPr>
              <a:spcAft>
                <a:spcPts val="600"/>
              </a:spcAft>
            </a:pPr>
            <a:r>
              <a:rPr lang="en-US" kern="1200" dirty="0" err="1">
                <a:solidFill>
                  <a:schemeClr val="tx1"/>
                </a:solidFill>
                <a:effectLst>
                  <a:outerShdw blurRad="38100" dist="38100" dir="2700000" algn="tl">
                    <a:srgbClr val="000000">
                      <a:alpha val="43137"/>
                    </a:srgbClr>
                  </a:outerShdw>
                </a:effectLst>
                <a:latin typeface="+mj-lt"/>
                <a:ea typeface="+mj-ea"/>
                <a:cs typeface="+mj-cs"/>
              </a:rPr>
              <a:t>Confronto</a:t>
            </a:r>
            <a:r>
              <a:rPr lang="en-US" kern="1200" dirty="0">
                <a:solidFill>
                  <a:schemeClr val="tx1"/>
                </a:solidFill>
                <a:effectLst>
                  <a:outerShdw blurRad="38100" dist="38100" dir="2700000" algn="tl">
                    <a:srgbClr val="000000">
                      <a:alpha val="43137"/>
                    </a:srgbClr>
                  </a:outerShdw>
                </a:effectLst>
                <a:latin typeface="+mj-lt"/>
                <a:ea typeface="+mj-ea"/>
                <a:cs typeface="+mj-cs"/>
              </a:rPr>
              <a:t> con le </a:t>
            </a:r>
            <a:r>
              <a:rPr lang="en-US" kern="1200" dirty="0" err="1">
                <a:solidFill>
                  <a:schemeClr val="tx1"/>
                </a:solidFill>
                <a:effectLst>
                  <a:outerShdw blurRad="38100" dist="38100" dir="2700000" algn="tl">
                    <a:srgbClr val="000000">
                      <a:alpha val="43137"/>
                    </a:srgbClr>
                  </a:outerShdw>
                </a:effectLst>
                <a:latin typeface="+mj-lt"/>
                <a:ea typeface="+mj-ea"/>
                <a:cs typeface="+mj-cs"/>
              </a:rPr>
              <a:t>altre</a:t>
            </a:r>
            <a:r>
              <a:rPr lang="en-US" kern="1200" dirty="0">
                <a:solidFill>
                  <a:schemeClr val="tx1"/>
                </a:solidFill>
                <a:effectLst>
                  <a:outerShdw blurRad="38100" dist="38100" dir="2700000" algn="tl">
                    <a:srgbClr val="000000">
                      <a:alpha val="43137"/>
                    </a:srgbClr>
                  </a:outerShdw>
                </a:effectLst>
                <a:latin typeface="+mj-lt"/>
                <a:ea typeface="+mj-ea"/>
                <a:cs typeface="+mj-cs"/>
              </a:rPr>
              <a:t> </a:t>
            </a:r>
            <a:r>
              <a:rPr lang="en-US" kern="1200" dirty="0" err="1">
                <a:solidFill>
                  <a:schemeClr val="tx1"/>
                </a:solidFill>
                <a:effectLst>
                  <a:outerShdw blurRad="38100" dist="38100" dir="2700000" algn="tl">
                    <a:srgbClr val="000000">
                      <a:alpha val="43137"/>
                    </a:srgbClr>
                  </a:outerShdw>
                </a:effectLst>
                <a:latin typeface="+mj-lt"/>
                <a:ea typeface="+mj-ea"/>
                <a:cs typeface="+mj-cs"/>
              </a:rPr>
              <a:t>soluzioni</a:t>
            </a:r>
            <a:r>
              <a:rPr lang="en-US" kern="1200" dirty="0">
                <a:solidFill>
                  <a:schemeClr val="tx1"/>
                </a:solidFill>
                <a:effectLst>
                  <a:outerShdw blurRad="38100" dist="38100" dir="2700000" algn="tl">
                    <a:srgbClr val="000000">
                      <a:alpha val="43137"/>
                    </a:srgbClr>
                  </a:outerShdw>
                </a:effectLst>
                <a:latin typeface="+mj-lt"/>
                <a:ea typeface="+mj-ea"/>
                <a:cs typeface="+mj-cs"/>
              </a:rPr>
              <a:t> </a:t>
            </a:r>
            <a:r>
              <a:rPr lang="en-US" kern="1200" dirty="0" err="1">
                <a:solidFill>
                  <a:schemeClr val="tx1"/>
                </a:solidFill>
                <a:effectLst>
                  <a:outerShdw blurRad="38100" dist="38100" dir="2700000" algn="tl">
                    <a:srgbClr val="000000">
                      <a:alpha val="43137"/>
                    </a:srgbClr>
                  </a:outerShdw>
                </a:effectLst>
                <a:latin typeface="+mj-lt"/>
                <a:ea typeface="+mj-ea"/>
                <a:cs typeface="+mj-cs"/>
              </a:rPr>
              <a:t>accettate</a:t>
            </a:r>
            <a:r>
              <a:rPr lang="en-US" kern="1200" dirty="0">
                <a:solidFill>
                  <a:schemeClr val="tx1"/>
                </a:solidFill>
                <a:effectLst>
                  <a:outerShdw blurRad="38100" dist="38100" dir="2700000" algn="tl">
                    <a:srgbClr val="000000">
                      <a:alpha val="43137"/>
                    </a:srgbClr>
                  </a:outerShdw>
                </a:effectLst>
                <a:latin typeface="+mj-lt"/>
                <a:ea typeface="+mj-ea"/>
                <a:cs typeface="+mj-cs"/>
              </a:rPr>
              <a:t> </a:t>
            </a:r>
          </a:p>
        </p:txBody>
      </p:sp>
      <p:grpSp>
        <p:nvGrpSpPr>
          <p:cNvPr id="57" name="Group 56">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58" name="Rectangle 57">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61">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egnaposto piè di pagina 3">
            <a:extLst>
              <a:ext uri="{FF2B5EF4-FFF2-40B4-BE49-F238E27FC236}">
                <a16:creationId xmlns:a16="http://schemas.microsoft.com/office/drawing/2014/main" id="{FCC5395C-AD01-0A8B-C516-7DC1F5E0943F}"/>
              </a:ext>
            </a:extLst>
          </p:cNvPr>
          <p:cNvSpPr>
            <a:spLocks noGrp="1"/>
          </p:cNvSpPr>
          <p:nvPr>
            <p:ph type="ftr" sz="quarter" idx="11"/>
          </p:nvPr>
        </p:nvSpPr>
        <p:spPr>
          <a:xfrm>
            <a:off x="1113809" y="6492240"/>
            <a:ext cx="3765762" cy="365125"/>
          </a:xfrm>
        </p:spPr>
        <p:txBody>
          <a:bodyPr vert="horz" lIns="91440" tIns="45720" rIns="91440" bIns="45720" rtlCol="0" anchor="ctr">
            <a:normAutofit/>
          </a:bodyPr>
          <a:lstStyle/>
          <a:p>
            <a:pPr algn="l" defTabSz="914400">
              <a:spcAft>
                <a:spcPts val="600"/>
              </a:spcAft>
            </a:pPr>
            <a:r>
              <a:rPr lang="en-US" kern="1200">
                <a:solidFill>
                  <a:schemeClr val="tx1">
                    <a:tint val="75000"/>
                  </a:schemeClr>
                </a:solidFill>
                <a:latin typeface="+mn-lt"/>
                <a:ea typeface="+mn-ea"/>
                <a:cs typeface="+mn-cs"/>
              </a:rPr>
              <a:t>Cecilia Calavaro</a:t>
            </a:r>
          </a:p>
        </p:txBody>
      </p:sp>
      <p:sp>
        <p:nvSpPr>
          <p:cNvPr id="6" name="Segnaposto numero diapositiva 5">
            <a:extLst>
              <a:ext uri="{FF2B5EF4-FFF2-40B4-BE49-F238E27FC236}">
                <a16:creationId xmlns:a16="http://schemas.microsoft.com/office/drawing/2014/main" id="{B1B12E3D-4C29-B7B3-9311-140B89EDF93D}"/>
              </a:ext>
            </a:extLst>
          </p:cNvPr>
          <p:cNvSpPr>
            <a:spLocks noGrp="1"/>
          </p:cNvSpPr>
          <p:nvPr>
            <p:ph type="sldNum" sz="quarter" idx="12"/>
          </p:nvPr>
        </p:nvSpPr>
        <p:spPr>
          <a:xfrm>
            <a:off x="8610600" y="6492240"/>
            <a:ext cx="1871749" cy="365125"/>
          </a:xfrm>
        </p:spPr>
        <p:txBody>
          <a:bodyPr vert="horz" lIns="91440" tIns="45720" rIns="91440" bIns="45720" rtlCol="0" anchor="ctr">
            <a:normAutofit/>
          </a:bodyPr>
          <a:lstStyle/>
          <a:p>
            <a:pPr defTabSz="914400">
              <a:spcAft>
                <a:spcPts val="600"/>
              </a:spcAft>
            </a:pPr>
            <a:fld id="{9CF2A24D-71F0-42F2-8A58-2B954854DE7E}" type="slidenum">
              <a:rPr lang="en-US" smtClean="0"/>
              <a:pPr defTabSz="914400">
                <a:spcAft>
                  <a:spcPts val="600"/>
                </a:spcAft>
              </a:pPr>
              <a:t>17</a:t>
            </a:fld>
            <a:endParaRPr lang="en-US"/>
          </a:p>
        </p:txBody>
      </p:sp>
      <p:graphicFrame>
        <p:nvGraphicFramePr>
          <p:cNvPr id="3" name="Tabella 2">
            <a:extLst>
              <a:ext uri="{FF2B5EF4-FFF2-40B4-BE49-F238E27FC236}">
                <a16:creationId xmlns:a16="http://schemas.microsoft.com/office/drawing/2014/main" id="{0CAD9F3E-7C39-119C-23B0-5AB52F5F7C5C}"/>
              </a:ext>
            </a:extLst>
          </p:cNvPr>
          <p:cNvGraphicFramePr>
            <a:graphicFrameLocks noGrp="1"/>
          </p:cNvGraphicFramePr>
          <p:nvPr>
            <p:extLst>
              <p:ext uri="{D42A27DB-BD31-4B8C-83A1-F6EECF244321}">
                <p14:modId xmlns:p14="http://schemas.microsoft.com/office/powerpoint/2010/main" val="361960975"/>
              </p:ext>
            </p:extLst>
          </p:nvPr>
        </p:nvGraphicFramePr>
        <p:xfrm>
          <a:off x="5761088" y="565198"/>
          <a:ext cx="5858809" cy="5883814"/>
        </p:xfrm>
        <a:graphic>
          <a:graphicData uri="http://schemas.openxmlformats.org/drawingml/2006/table">
            <a:tbl>
              <a:tblPr firstRow="1" bandRow="1">
                <a:noFill/>
                <a:tableStyleId>{5C22544A-7EE6-4342-B048-85BDC9FD1C3A}</a:tableStyleId>
              </a:tblPr>
              <a:tblGrid>
                <a:gridCol w="2914541">
                  <a:extLst>
                    <a:ext uri="{9D8B030D-6E8A-4147-A177-3AD203B41FA5}">
                      <a16:colId xmlns:a16="http://schemas.microsoft.com/office/drawing/2014/main" val="823346767"/>
                    </a:ext>
                  </a:extLst>
                </a:gridCol>
                <a:gridCol w="1330583">
                  <a:extLst>
                    <a:ext uri="{9D8B030D-6E8A-4147-A177-3AD203B41FA5}">
                      <a16:colId xmlns:a16="http://schemas.microsoft.com/office/drawing/2014/main" val="2974272757"/>
                    </a:ext>
                  </a:extLst>
                </a:gridCol>
                <a:gridCol w="1613685">
                  <a:extLst>
                    <a:ext uri="{9D8B030D-6E8A-4147-A177-3AD203B41FA5}">
                      <a16:colId xmlns:a16="http://schemas.microsoft.com/office/drawing/2014/main" val="135886266"/>
                    </a:ext>
                  </a:extLst>
                </a:gridCol>
              </a:tblGrid>
              <a:tr h="577810">
                <a:tc>
                  <a:txBody>
                    <a:bodyPr/>
                    <a:lstStyle/>
                    <a:p>
                      <a:pPr algn="ctr"/>
                      <a:r>
                        <a:rPr lang="it-IT" sz="1400" b="1" dirty="0">
                          <a:solidFill>
                            <a:schemeClr val="tx1">
                              <a:lumMod val="75000"/>
                              <a:lumOff val="25000"/>
                            </a:schemeClr>
                          </a:solidFill>
                        </a:rPr>
                        <a:t>Soluzione</a:t>
                      </a:r>
                    </a:p>
                  </a:txBody>
                  <a:tcPr marL="137574" marR="103180" marT="68787" marB="68787">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a:txBody>
                    <a:bodyPr/>
                    <a:lstStyle/>
                    <a:p>
                      <a:pPr algn="ctr"/>
                      <a:r>
                        <a:rPr lang="it-IT" sz="1400" b="1">
                          <a:solidFill>
                            <a:schemeClr val="tx1">
                              <a:lumMod val="75000"/>
                              <a:lumOff val="25000"/>
                            </a:schemeClr>
                          </a:solidFill>
                        </a:rPr>
                        <a:t>Framework DSP</a:t>
                      </a:r>
                    </a:p>
                  </a:txBody>
                  <a:tcPr marL="137574" marR="103180" marT="68787" marB="68787">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a:txBody>
                    <a:bodyPr/>
                    <a:lstStyle/>
                    <a:p>
                      <a:pPr algn="ctr"/>
                      <a:r>
                        <a:rPr lang="it-IT" sz="1400" b="1">
                          <a:solidFill>
                            <a:schemeClr val="tx1">
                              <a:lumMod val="75000"/>
                              <a:lumOff val="25000"/>
                            </a:schemeClr>
                          </a:solidFill>
                        </a:rPr>
                        <a:t>Data Ingestion</a:t>
                      </a:r>
                    </a:p>
                  </a:txBody>
                  <a:tcPr marL="137574" marR="103180" marT="68787" marB="68787">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extLst>
                  <a:ext uri="{0D108BD9-81ED-4DB2-BD59-A6C34878D82A}">
                    <a16:rowId xmlns:a16="http://schemas.microsoft.com/office/drawing/2014/main" val="1158582024"/>
                  </a:ext>
                </a:extLst>
              </a:tr>
              <a:tr h="463165">
                <a:tc>
                  <a:txBody>
                    <a:bodyPr/>
                    <a:lstStyle/>
                    <a:p>
                      <a:pPr algn="l"/>
                      <a:r>
                        <a:rPr lang="en-US" sz="1400" b="0" i="0" u="none" strike="noStrike" kern="1200" baseline="0" dirty="0">
                          <a:solidFill>
                            <a:schemeClr val="tx1">
                              <a:lumMod val="75000"/>
                              <a:lumOff val="25000"/>
                            </a:schemeClr>
                          </a:solidFill>
                          <a:latin typeface="+mn-lt"/>
                          <a:ea typeface="+mn-ea"/>
                          <a:cs typeface="+mn-cs"/>
                        </a:rPr>
                        <a:t>DEBS Grand Challenge: Analysis of Market Data with </a:t>
                      </a:r>
                      <a:r>
                        <a:rPr lang="it-IT" sz="1400" b="0" i="0" u="none" strike="noStrike" kern="1200" baseline="0" dirty="0">
                          <a:solidFill>
                            <a:schemeClr val="tx1">
                              <a:lumMod val="75000"/>
                              <a:lumOff val="25000"/>
                            </a:schemeClr>
                          </a:solidFill>
                          <a:latin typeface="+mn-lt"/>
                          <a:ea typeface="+mn-ea"/>
                          <a:cs typeface="+mn-cs"/>
                        </a:rPr>
                        <a:t>Noir (</a:t>
                      </a:r>
                      <a:r>
                        <a:rPr lang="it-IT" sz="1400" b="0" i="0" u="none" strike="noStrike" kern="1200" baseline="0" dirty="0" err="1">
                          <a:solidFill>
                            <a:schemeClr val="tx1">
                              <a:lumMod val="75000"/>
                              <a:lumOff val="25000"/>
                            </a:schemeClr>
                          </a:solidFill>
                          <a:latin typeface="+mn-lt"/>
                          <a:ea typeface="+mn-ea"/>
                          <a:cs typeface="+mn-cs"/>
                        </a:rPr>
                        <a:t>PoliMi</a:t>
                      </a:r>
                      <a:r>
                        <a:rPr lang="it-IT" sz="1400" b="0" i="0" u="none" strike="noStrike" kern="1200" baseline="0" dirty="0">
                          <a:solidFill>
                            <a:schemeClr val="tx1">
                              <a:lumMod val="75000"/>
                              <a:lumOff val="25000"/>
                            </a:schemeClr>
                          </a:solidFill>
                          <a:latin typeface="+mn-lt"/>
                          <a:ea typeface="+mn-ea"/>
                          <a:cs typeface="+mn-cs"/>
                        </a:rPr>
                        <a:t>)</a:t>
                      </a:r>
                      <a:endParaRPr lang="it-IT" sz="1400" dirty="0">
                        <a:solidFill>
                          <a:schemeClr val="tx1">
                            <a:lumMod val="75000"/>
                            <a:lumOff val="25000"/>
                          </a:schemeClr>
                        </a:solidFill>
                      </a:endParaRP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Noir</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gRPC API</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3092185503"/>
                  </a:ext>
                </a:extLst>
              </a:tr>
              <a:tr h="612203">
                <a:tc>
                  <a:txBody>
                    <a:bodyPr/>
                    <a:lstStyle/>
                    <a:p>
                      <a:pPr algn="l"/>
                      <a:r>
                        <a:rPr lang="en-US" sz="1400" b="0" i="0" u="none" strike="noStrike" kern="1200" baseline="0" dirty="0">
                          <a:solidFill>
                            <a:schemeClr val="tx1">
                              <a:lumMod val="75000"/>
                              <a:lumOff val="25000"/>
                            </a:schemeClr>
                          </a:solidFill>
                          <a:latin typeface="+mn-lt"/>
                          <a:ea typeface="+mn-ea"/>
                          <a:cs typeface="+mn-cs"/>
                        </a:rPr>
                        <a:t>Detecting Trading Trends in Streaming Financial Data</a:t>
                      </a:r>
                    </a:p>
                    <a:p>
                      <a:pPr algn="l"/>
                      <a:r>
                        <a:rPr lang="it-IT" sz="1400" b="0" i="0" u="none" strike="noStrike" kern="1200" baseline="0" dirty="0" err="1">
                          <a:solidFill>
                            <a:schemeClr val="tx1">
                              <a:lumMod val="75000"/>
                              <a:lumOff val="25000"/>
                            </a:schemeClr>
                          </a:solidFill>
                          <a:latin typeface="+mn-lt"/>
                          <a:ea typeface="+mn-ea"/>
                          <a:cs typeface="+mn-cs"/>
                        </a:rPr>
                        <a:t>using</a:t>
                      </a:r>
                      <a:r>
                        <a:rPr lang="it-IT" sz="1400" b="0" i="0" u="none" strike="noStrike" kern="1200" baseline="0" dirty="0">
                          <a:solidFill>
                            <a:schemeClr val="tx1">
                              <a:lumMod val="75000"/>
                              <a:lumOff val="25000"/>
                            </a:schemeClr>
                          </a:solidFill>
                          <a:latin typeface="+mn-lt"/>
                          <a:ea typeface="+mn-ea"/>
                          <a:cs typeface="+mn-cs"/>
                        </a:rPr>
                        <a:t> Apache </a:t>
                      </a:r>
                      <a:r>
                        <a:rPr lang="it-IT" sz="1400" b="0" i="0" u="none" strike="noStrike" kern="1200" baseline="0" dirty="0" err="1">
                          <a:solidFill>
                            <a:schemeClr val="tx1">
                              <a:lumMod val="75000"/>
                              <a:lumOff val="25000"/>
                            </a:schemeClr>
                          </a:solidFill>
                          <a:latin typeface="+mn-lt"/>
                          <a:ea typeface="+mn-ea"/>
                          <a:cs typeface="+mn-cs"/>
                        </a:rPr>
                        <a:t>Flink</a:t>
                      </a:r>
                      <a:r>
                        <a:rPr lang="it-IT" sz="1400" b="0" i="0" u="none" strike="noStrike" kern="1200" baseline="0" dirty="0">
                          <a:solidFill>
                            <a:schemeClr val="tx1">
                              <a:lumMod val="75000"/>
                              <a:lumOff val="25000"/>
                            </a:schemeClr>
                          </a:solidFill>
                          <a:latin typeface="+mn-lt"/>
                          <a:ea typeface="+mn-ea"/>
                          <a:cs typeface="+mn-cs"/>
                        </a:rPr>
                        <a:t> (Boston University)</a:t>
                      </a:r>
                      <a:endParaRPr lang="it-IT" sz="1400" dirty="0">
                        <a:solidFill>
                          <a:schemeClr val="tx1">
                            <a:lumMod val="75000"/>
                            <a:lumOff val="25000"/>
                          </a:schemeClr>
                        </a:solidFill>
                      </a:endParaRP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Flink</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gRPC API</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3949218649"/>
                  </a:ext>
                </a:extLst>
              </a:tr>
              <a:tr h="761241">
                <a:tc>
                  <a:txBody>
                    <a:bodyPr/>
                    <a:lstStyle/>
                    <a:p>
                      <a:pPr algn="l"/>
                      <a:r>
                        <a:rPr lang="en-US" sz="1400" b="0" i="0" u="none" strike="noStrike" kern="1200" baseline="0" dirty="0">
                          <a:solidFill>
                            <a:schemeClr val="tx1">
                              <a:lumMod val="75000"/>
                              <a:lumOff val="25000"/>
                            </a:schemeClr>
                          </a:solidFill>
                          <a:latin typeface="+mn-lt"/>
                          <a:ea typeface="+mn-ea"/>
                          <a:cs typeface="+mn-cs"/>
                        </a:rPr>
                        <a:t>DEBS Grand Challenge 2022: Detecting Technical Trading</a:t>
                      </a:r>
                    </a:p>
                    <a:p>
                      <a:pPr algn="l"/>
                      <a:r>
                        <a:rPr lang="en-US" sz="1400" b="0" i="0" u="none" strike="noStrike" kern="1200" baseline="0" dirty="0">
                          <a:solidFill>
                            <a:schemeClr val="tx1">
                              <a:lumMod val="75000"/>
                              <a:lumOff val="25000"/>
                            </a:schemeClr>
                          </a:solidFill>
                          <a:latin typeface="+mn-lt"/>
                          <a:ea typeface="+mn-ea"/>
                          <a:cs typeface="+mn-cs"/>
                        </a:rPr>
                        <a:t>Patterns in Financial Data with Apache </a:t>
                      </a:r>
                      <a:r>
                        <a:rPr lang="en-US" sz="1400" b="0" i="0" u="none" strike="noStrike" kern="1200" baseline="0" dirty="0" err="1">
                          <a:solidFill>
                            <a:schemeClr val="tx1">
                              <a:lumMod val="75000"/>
                              <a:lumOff val="25000"/>
                            </a:schemeClr>
                          </a:solidFill>
                          <a:latin typeface="+mn-lt"/>
                          <a:ea typeface="+mn-ea"/>
                          <a:cs typeface="+mn-cs"/>
                        </a:rPr>
                        <a:t>Flink</a:t>
                      </a:r>
                      <a:r>
                        <a:rPr lang="en-US" sz="1400" b="0" i="0" u="none" strike="noStrike" kern="1200" baseline="0" dirty="0">
                          <a:solidFill>
                            <a:schemeClr val="tx1">
                              <a:lumMod val="75000"/>
                              <a:lumOff val="25000"/>
                            </a:schemeClr>
                          </a:solidFill>
                          <a:latin typeface="+mn-lt"/>
                          <a:ea typeface="+mn-ea"/>
                          <a:cs typeface="+mn-cs"/>
                        </a:rPr>
                        <a:t> (Boston University)</a:t>
                      </a:r>
                      <a:endParaRPr lang="it-IT" sz="1400" dirty="0">
                        <a:solidFill>
                          <a:schemeClr val="tx1">
                            <a:lumMod val="75000"/>
                            <a:lumOff val="25000"/>
                          </a:schemeClr>
                        </a:solidFill>
                      </a:endParaRP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Flink</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dirty="0" err="1">
                          <a:solidFill>
                            <a:schemeClr val="tx1">
                              <a:lumMod val="75000"/>
                              <a:lumOff val="25000"/>
                            </a:schemeClr>
                          </a:solidFill>
                        </a:rPr>
                        <a:t>gRPC</a:t>
                      </a:r>
                      <a:r>
                        <a:rPr lang="it-IT" sz="1400" dirty="0">
                          <a:solidFill>
                            <a:schemeClr val="tx1">
                              <a:lumMod val="75000"/>
                              <a:lumOff val="25000"/>
                            </a:schemeClr>
                          </a:solidFill>
                        </a:rPr>
                        <a:t> API</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212249138"/>
                  </a:ext>
                </a:extLst>
              </a:tr>
              <a:tr h="761241">
                <a:tc>
                  <a:txBody>
                    <a:bodyPr/>
                    <a:lstStyle/>
                    <a:p>
                      <a:pPr algn="l"/>
                      <a:r>
                        <a:rPr lang="en-US" sz="1400" b="0" i="0" u="none" strike="noStrike" kern="1200" baseline="0" dirty="0">
                          <a:solidFill>
                            <a:schemeClr val="tx1">
                              <a:lumMod val="75000"/>
                              <a:lumOff val="25000"/>
                            </a:schemeClr>
                          </a:solidFill>
                          <a:latin typeface="+mn-lt"/>
                          <a:ea typeface="+mn-ea"/>
                          <a:cs typeface="+mn-cs"/>
                        </a:rPr>
                        <a:t>Efficient Processing of High-Volume Tick Data with Apache</a:t>
                      </a:r>
                    </a:p>
                    <a:p>
                      <a:pPr algn="l"/>
                      <a:r>
                        <a:rPr lang="en-US" sz="1400" b="0" i="0" u="none" strike="noStrike" kern="1200" baseline="0" dirty="0" err="1">
                          <a:solidFill>
                            <a:schemeClr val="tx1">
                              <a:lumMod val="75000"/>
                              <a:lumOff val="25000"/>
                            </a:schemeClr>
                          </a:solidFill>
                          <a:latin typeface="+mn-lt"/>
                          <a:ea typeface="+mn-ea"/>
                          <a:cs typeface="+mn-cs"/>
                        </a:rPr>
                        <a:t>Flink</a:t>
                      </a:r>
                      <a:r>
                        <a:rPr lang="en-US" sz="1400" b="0" i="0" u="none" strike="noStrike" kern="1200" baseline="0" dirty="0">
                          <a:solidFill>
                            <a:schemeClr val="tx1">
                              <a:lumMod val="75000"/>
                              <a:lumOff val="25000"/>
                            </a:schemeClr>
                          </a:solidFill>
                          <a:latin typeface="+mn-lt"/>
                          <a:ea typeface="+mn-ea"/>
                          <a:cs typeface="+mn-cs"/>
                        </a:rPr>
                        <a:t> for the DEBS 2022 Grand Challenge (University of Crete)</a:t>
                      </a:r>
                      <a:endParaRPr lang="it-IT" sz="1400" dirty="0">
                        <a:solidFill>
                          <a:schemeClr val="tx1">
                            <a:lumMod val="75000"/>
                            <a:lumOff val="25000"/>
                          </a:schemeClr>
                        </a:solidFill>
                      </a:endParaRP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Flink</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Kafka</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126583993"/>
                  </a:ext>
                </a:extLst>
              </a:tr>
              <a:tr h="612203">
                <a:tc>
                  <a:txBody>
                    <a:bodyPr/>
                    <a:lstStyle/>
                    <a:p>
                      <a:pPr algn="l"/>
                      <a:r>
                        <a:rPr lang="en-US" sz="1400" b="0" i="0" u="none" strike="noStrike" kern="1200" baseline="0" dirty="0">
                          <a:solidFill>
                            <a:schemeClr val="tx1">
                              <a:lumMod val="75000"/>
                              <a:lumOff val="25000"/>
                            </a:schemeClr>
                          </a:solidFill>
                          <a:latin typeface="+mn-lt"/>
                          <a:ea typeface="+mn-ea"/>
                          <a:cs typeface="+mn-cs"/>
                        </a:rPr>
                        <a:t>A High-Performance Processing System for Monitoring</a:t>
                      </a:r>
                    </a:p>
                    <a:p>
                      <a:pPr algn="l"/>
                      <a:r>
                        <a:rPr lang="it-IT" sz="1400" b="0" i="0" u="none" strike="noStrike" kern="1200" baseline="0" dirty="0">
                          <a:solidFill>
                            <a:schemeClr val="tx1">
                              <a:lumMod val="75000"/>
                              <a:lumOff val="25000"/>
                            </a:schemeClr>
                          </a:solidFill>
                          <a:latin typeface="+mn-lt"/>
                          <a:ea typeface="+mn-ea"/>
                          <a:cs typeface="+mn-cs"/>
                        </a:rPr>
                        <a:t>Stock Market Data Stream (UATX)</a:t>
                      </a:r>
                      <a:endParaRPr lang="it-IT" sz="1400" dirty="0">
                        <a:solidFill>
                          <a:schemeClr val="tx1">
                            <a:lumMod val="75000"/>
                            <a:lumOff val="25000"/>
                          </a:schemeClr>
                        </a:solidFill>
                      </a:endParaRP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Buffer queue</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232139725"/>
                  </a:ext>
                </a:extLst>
              </a:tr>
              <a:tr h="612203">
                <a:tc>
                  <a:txBody>
                    <a:bodyPr/>
                    <a:lstStyle/>
                    <a:p>
                      <a:pPr algn="l"/>
                      <a:r>
                        <a:rPr lang="en-US" sz="1400" b="0" i="0" u="none" strike="noStrike" kern="1200" baseline="0" dirty="0">
                          <a:solidFill>
                            <a:schemeClr val="tx1">
                              <a:lumMod val="75000"/>
                              <a:lumOff val="25000"/>
                            </a:schemeClr>
                          </a:solidFill>
                          <a:latin typeface="+mn-lt"/>
                          <a:ea typeface="+mn-ea"/>
                          <a:cs typeface="+mn-cs"/>
                        </a:rPr>
                        <a:t>Real-time Stock Market Analytics for Improving Deployment</a:t>
                      </a:r>
                    </a:p>
                    <a:p>
                      <a:pPr algn="l"/>
                      <a:r>
                        <a:rPr lang="en-US" sz="1400" b="0" i="0" u="none" strike="noStrike" kern="1200" baseline="0" dirty="0">
                          <a:solidFill>
                            <a:schemeClr val="tx1">
                              <a:lumMod val="75000"/>
                              <a:lumOff val="25000"/>
                            </a:schemeClr>
                          </a:solidFill>
                          <a:latin typeface="+mn-lt"/>
                          <a:ea typeface="+mn-ea"/>
                          <a:cs typeface="+mn-cs"/>
                        </a:rPr>
                        <a:t>and Accessibility using </a:t>
                      </a:r>
                      <a:r>
                        <a:rPr lang="en-US" sz="1400" b="0" i="0" u="none" strike="noStrike" kern="1200" baseline="0" dirty="0" err="1">
                          <a:solidFill>
                            <a:schemeClr val="tx1">
                              <a:lumMod val="75000"/>
                              <a:lumOff val="25000"/>
                            </a:schemeClr>
                          </a:solidFill>
                          <a:latin typeface="+mn-lt"/>
                          <a:ea typeface="+mn-ea"/>
                          <a:cs typeface="+mn-cs"/>
                        </a:rPr>
                        <a:t>PySpark</a:t>
                      </a:r>
                      <a:r>
                        <a:rPr lang="en-US" sz="1400" b="0" i="0" u="none" strike="noStrike" kern="1200" baseline="0" dirty="0">
                          <a:solidFill>
                            <a:schemeClr val="tx1">
                              <a:lumMod val="75000"/>
                              <a:lumOff val="25000"/>
                            </a:schemeClr>
                          </a:solidFill>
                          <a:latin typeface="+mn-lt"/>
                          <a:ea typeface="+mn-ea"/>
                          <a:cs typeface="+mn-cs"/>
                        </a:rPr>
                        <a:t> and Docker (Dong-A University)</a:t>
                      </a:r>
                      <a:endParaRPr lang="it-IT" sz="1400" dirty="0">
                        <a:solidFill>
                          <a:schemeClr val="tx1">
                            <a:lumMod val="75000"/>
                            <a:lumOff val="25000"/>
                          </a:schemeClr>
                        </a:solidFill>
                      </a:endParaRP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a:solidFill>
                            <a:schemeClr val="tx1">
                              <a:lumMod val="75000"/>
                              <a:lumOff val="25000"/>
                            </a:schemeClr>
                          </a:solidFill>
                        </a:rPr>
                        <a:t>PySpark</a:t>
                      </a: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pPr algn="ctr"/>
                      <a:r>
                        <a:rPr lang="it-IT" sz="1400" dirty="0" err="1">
                          <a:solidFill>
                            <a:schemeClr val="tx1">
                              <a:lumMod val="75000"/>
                              <a:lumOff val="25000"/>
                            </a:schemeClr>
                          </a:solidFill>
                        </a:rPr>
                        <a:t>PySpark</a:t>
                      </a:r>
                      <a:endParaRPr lang="it-IT" sz="1400" dirty="0">
                        <a:solidFill>
                          <a:schemeClr val="tx1">
                            <a:lumMod val="75000"/>
                            <a:lumOff val="25000"/>
                          </a:schemeClr>
                        </a:solidFill>
                      </a:endParaRPr>
                    </a:p>
                  </a:txBody>
                  <a:tcPr marL="137574" marR="103180" marT="68787" marB="6878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72010258"/>
                  </a:ext>
                </a:extLst>
              </a:tr>
            </a:tbl>
          </a:graphicData>
        </a:graphic>
      </p:graphicFrame>
    </p:spTree>
    <p:extLst>
      <p:ext uri="{BB962C8B-B14F-4D97-AF65-F5344CB8AC3E}">
        <p14:creationId xmlns:p14="http://schemas.microsoft.com/office/powerpoint/2010/main" val="41929765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6">
            <a:extLst>
              <a:ext uri="{FF2B5EF4-FFF2-40B4-BE49-F238E27FC236}">
                <a16:creationId xmlns:a16="http://schemas.microsoft.com/office/drawing/2014/main" id="{B0B8DCBA-FEED-46EF-A140-35B904015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Group 2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30" name="Rectangle 29">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30">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5" name="Rectangle 33">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59078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olo 1">
            <a:extLst>
              <a:ext uri="{FF2B5EF4-FFF2-40B4-BE49-F238E27FC236}">
                <a16:creationId xmlns:a16="http://schemas.microsoft.com/office/drawing/2014/main" id="{8DA29D15-36AF-589C-8062-F7DC0745D5A7}"/>
              </a:ext>
            </a:extLst>
          </p:cNvPr>
          <p:cNvSpPr txBox="1">
            <a:spLocks/>
          </p:cNvSpPr>
          <p:nvPr/>
        </p:nvSpPr>
        <p:spPr>
          <a:xfrm>
            <a:off x="1043631" y="873940"/>
            <a:ext cx="5187236" cy="103578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dirty="0" err="1">
                <a:effectLst>
                  <a:outerShdw blurRad="38100" dist="38100" dir="2700000" algn="tl">
                    <a:srgbClr val="000000">
                      <a:alpha val="43137"/>
                    </a:srgbClr>
                  </a:outerShdw>
                </a:effectLst>
              </a:rPr>
              <a:t>Confronto</a:t>
            </a:r>
            <a:r>
              <a:rPr lang="en-US" dirty="0">
                <a:effectLst>
                  <a:outerShdw blurRad="38100" dist="38100" dir="2700000" algn="tl">
                    <a:srgbClr val="000000">
                      <a:alpha val="43137"/>
                    </a:srgbClr>
                  </a:outerShdw>
                </a:effectLst>
              </a:rPr>
              <a:t> con le </a:t>
            </a:r>
            <a:r>
              <a:rPr lang="en-US" dirty="0" err="1">
                <a:effectLst>
                  <a:outerShdw blurRad="38100" dist="38100" dir="2700000" algn="tl">
                    <a:srgbClr val="000000">
                      <a:alpha val="43137"/>
                    </a:srgbClr>
                  </a:outerShdw>
                </a:effectLst>
              </a:rPr>
              <a:t>altre</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topologie</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Flink</a:t>
            </a:r>
            <a:r>
              <a:rPr lang="en-US" dirty="0">
                <a:effectLst>
                  <a:outerShdw blurRad="38100" dist="38100" dir="2700000" algn="tl">
                    <a:srgbClr val="000000">
                      <a:alpha val="43137"/>
                    </a:srgbClr>
                  </a:outerShdw>
                </a:effectLst>
              </a:rPr>
              <a:t> - 1 </a:t>
            </a:r>
          </a:p>
        </p:txBody>
      </p:sp>
      <p:sp>
        <p:nvSpPr>
          <p:cNvPr id="22" name="Segnaposto contenuto 2">
            <a:extLst>
              <a:ext uri="{FF2B5EF4-FFF2-40B4-BE49-F238E27FC236}">
                <a16:creationId xmlns:a16="http://schemas.microsoft.com/office/drawing/2014/main" id="{82EF44C8-DF7A-F220-C6E3-289763AD430E}"/>
              </a:ext>
            </a:extLst>
          </p:cNvPr>
          <p:cNvSpPr txBox="1">
            <a:spLocks/>
          </p:cNvSpPr>
          <p:nvPr/>
        </p:nvSpPr>
        <p:spPr>
          <a:xfrm>
            <a:off x="803503" y="1159119"/>
            <a:ext cx="4991629" cy="367712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100" b="0" i="0" u="none" strike="noStrike" kern="1200" baseline="0" dirty="0">
                <a:solidFill>
                  <a:schemeClr val="dk1"/>
                </a:solidFill>
                <a:latin typeface="+mn-lt"/>
                <a:ea typeface="+mn-ea"/>
                <a:cs typeface="+mn-cs"/>
              </a:rPr>
              <a:t>Boston University (2 </a:t>
            </a:r>
            <a:r>
              <a:rPr lang="en-US" sz="2100" b="0" i="0" u="none" strike="noStrike" kern="1200" baseline="0" dirty="0" err="1">
                <a:solidFill>
                  <a:schemeClr val="dk1"/>
                </a:solidFill>
                <a:latin typeface="+mn-lt"/>
                <a:ea typeface="+mn-ea"/>
                <a:cs typeface="+mn-cs"/>
              </a:rPr>
              <a:t>soluzioni</a:t>
            </a:r>
            <a:r>
              <a:rPr lang="en-US" sz="2100" b="0" i="0" u="none" strike="noStrike" kern="1200" baseline="0" dirty="0">
                <a:solidFill>
                  <a:schemeClr val="dk1"/>
                </a:solidFill>
                <a:latin typeface="+mn-lt"/>
                <a:ea typeface="+mn-ea"/>
                <a:cs typeface="+mn-cs"/>
              </a:rPr>
              <a:t>)</a:t>
            </a:r>
            <a:endParaRPr lang="it-IT" sz="2100" dirty="0"/>
          </a:p>
          <a:p>
            <a:pPr marL="0" indent="0">
              <a:buNone/>
            </a:pPr>
            <a:r>
              <a:rPr lang="en-US" sz="2000" b="1" dirty="0"/>
              <a:t>1)</a:t>
            </a:r>
          </a:p>
        </p:txBody>
      </p:sp>
      <p:cxnSp>
        <p:nvCxnSpPr>
          <p:cNvPr id="56" name="Straight Connector 3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Segnaposto piè di pagina 8">
            <a:extLst>
              <a:ext uri="{FF2B5EF4-FFF2-40B4-BE49-F238E27FC236}">
                <a16:creationId xmlns:a16="http://schemas.microsoft.com/office/drawing/2014/main" id="{CB39804E-6407-79F8-B7AF-6A1AD3654825}"/>
              </a:ext>
            </a:extLst>
          </p:cNvPr>
          <p:cNvSpPr>
            <a:spLocks noGrp="1"/>
          </p:cNvSpPr>
          <p:nvPr>
            <p:ph type="ftr" sz="quarter" idx="11"/>
          </p:nvPr>
        </p:nvSpPr>
        <p:spPr>
          <a:xfrm>
            <a:off x="4038600" y="6492240"/>
            <a:ext cx="4114800" cy="365125"/>
          </a:xfrm>
        </p:spPr>
        <p:txBody>
          <a:bodyPr vert="horz" lIns="91440" tIns="45720" rIns="91440" bIns="45720" rtlCol="0" anchor="ctr">
            <a:normAutofit/>
          </a:bodyPr>
          <a:lstStyle/>
          <a:p>
            <a:pPr defTabSz="914400">
              <a:spcAft>
                <a:spcPts val="600"/>
              </a:spcAft>
              <a:defRPr/>
            </a:pPr>
            <a:r>
              <a:rPr lang="en-US" kern="1200">
                <a:solidFill>
                  <a:prstClr val="black">
                    <a:tint val="75000"/>
                  </a:prstClr>
                </a:solidFill>
                <a:latin typeface="Calibri" panose="020F0502020204030204"/>
                <a:ea typeface="+mn-ea"/>
                <a:cs typeface="+mn-cs"/>
              </a:rPr>
              <a:t>Cecilia Calavaro</a:t>
            </a:r>
          </a:p>
        </p:txBody>
      </p:sp>
      <p:sp>
        <p:nvSpPr>
          <p:cNvPr id="11" name="Segnaposto numero diapositiva 10">
            <a:extLst>
              <a:ext uri="{FF2B5EF4-FFF2-40B4-BE49-F238E27FC236}">
                <a16:creationId xmlns:a16="http://schemas.microsoft.com/office/drawing/2014/main" id="{54FFF4D5-4AE2-8867-CCBB-D407E0AAB944}"/>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defTabSz="914400">
              <a:spcAft>
                <a:spcPts val="600"/>
              </a:spcAft>
              <a:defRPr/>
            </a:pPr>
            <a:fld id="{9CF2A24D-71F0-42F2-8A58-2B954854DE7E}" type="slidenum">
              <a:rPr lang="en-US" smtClean="0">
                <a:solidFill>
                  <a:prstClr val="black">
                    <a:tint val="75000"/>
                  </a:prstClr>
                </a:solidFill>
                <a:latin typeface="Calibri" panose="020F0502020204030204"/>
              </a:rPr>
              <a:pPr defTabSz="914400">
                <a:spcAft>
                  <a:spcPts val="600"/>
                </a:spcAft>
                <a:defRPr/>
              </a:pPr>
              <a:t>18</a:t>
            </a:fld>
            <a:endParaRPr lang="en-US">
              <a:solidFill>
                <a:prstClr val="black">
                  <a:tint val="75000"/>
                </a:prstClr>
              </a:solidFill>
              <a:latin typeface="Calibri" panose="020F0502020204030204"/>
            </a:endParaRPr>
          </a:p>
        </p:txBody>
      </p:sp>
      <p:pic>
        <p:nvPicPr>
          <p:cNvPr id="2" name="Immagine 1">
            <a:extLst>
              <a:ext uri="{FF2B5EF4-FFF2-40B4-BE49-F238E27FC236}">
                <a16:creationId xmlns:a16="http://schemas.microsoft.com/office/drawing/2014/main" id="{0C231689-0223-D8EE-569D-8592C30C17D9}"/>
              </a:ext>
            </a:extLst>
          </p:cNvPr>
          <p:cNvPicPr>
            <a:picLocks noChangeAspect="1"/>
          </p:cNvPicPr>
          <p:nvPr/>
        </p:nvPicPr>
        <p:blipFill>
          <a:blip r:embed="rId2"/>
          <a:stretch>
            <a:fillRect/>
          </a:stretch>
        </p:blipFill>
        <p:spPr>
          <a:xfrm>
            <a:off x="731524" y="3428682"/>
            <a:ext cx="6545575" cy="1901825"/>
          </a:xfrm>
          <a:prstGeom prst="rect">
            <a:avLst/>
          </a:prstGeom>
        </p:spPr>
      </p:pic>
      <p:pic>
        <p:nvPicPr>
          <p:cNvPr id="3" name="Immagine 2">
            <a:extLst>
              <a:ext uri="{FF2B5EF4-FFF2-40B4-BE49-F238E27FC236}">
                <a16:creationId xmlns:a16="http://schemas.microsoft.com/office/drawing/2014/main" id="{2380B3F8-E084-0CD0-2113-5CD56B1B6D6D}"/>
              </a:ext>
            </a:extLst>
          </p:cNvPr>
          <p:cNvPicPr>
            <a:picLocks noChangeAspect="1"/>
          </p:cNvPicPr>
          <p:nvPr/>
        </p:nvPicPr>
        <p:blipFill>
          <a:blip r:embed="rId3"/>
          <a:stretch>
            <a:fillRect/>
          </a:stretch>
        </p:blipFill>
        <p:spPr>
          <a:xfrm>
            <a:off x="7581900" y="3353491"/>
            <a:ext cx="4096919" cy="2773625"/>
          </a:xfrm>
          <a:prstGeom prst="rect">
            <a:avLst/>
          </a:prstGeom>
        </p:spPr>
      </p:pic>
      <p:sp>
        <p:nvSpPr>
          <p:cNvPr id="4" name="CasellaDiTesto 3">
            <a:extLst>
              <a:ext uri="{FF2B5EF4-FFF2-40B4-BE49-F238E27FC236}">
                <a16:creationId xmlns:a16="http://schemas.microsoft.com/office/drawing/2014/main" id="{79DB1F08-E109-9877-2E7E-6A6F2F702091}"/>
              </a:ext>
            </a:extLst>
          </p:cNvPr>
          <p:cNvSpPr txBox="1"/>
          <p:nvPr/>
        </p:nvSpPr>
        <p:spPr>
          <a:xfrm>
            <a:off x="7303654" y="2909452"/>
            <a:ext cx="849746" cy="400110"/>
          </a:xfrm>
          <a:prstGeom prst="rect">
            <a:avLst/>
          </a:prstGeom>
          <a:noFill/>
        </p:spPr>
        <p:txBody>
          <a:bodyPr wrap="square" rtlCol="0">
            <a:spAutoFit/>
          </a:bodyPr>
          <a:lstStyle/>
          <a:p>
            <a:r>
              <a:rPr lang="it-IT" sz="2000" b="1" dirty="0"/>
              <a:t>2)</a:t>
            </a:r>
          </a:p>
        </p:txBody>
      </p:sp>
    </p:spTree>
    <p:extLst>
      <p:ext uri="{BB962C8B-B14F-4D97-AF65-F5344CB8AC3E}">
        <p14:creationId xmlns:p14="http://schemas.microsoft.com/office/powerpoint/2010/main" val="3513118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6">
            <a:extLst>
              <a:ext uri="{FF2B5EF4-FFF2-40B4-BE49-F238E27FC236}">
                <a16:creationId xmlns:a16="http://schemas.microsoft.com/office/drawing/2014/main" id="{B0B8DCBA-FEED-46EF-A140-35B904015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Group 2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30" name="Rectangle 29">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30">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5" name="Rectangle 33">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59078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itolo 1">
            <a:extLst>
              <a:ext uri="{FF2B5EF4-FFF2-40B4-BE49-F238E27FC236}">
                <a16:creationId xmlns:a16="http://schemas.microsoft.com/office/drawing/2014/main" id="{8DA29D15-36AF-589C-8062-F7DC0745D5A7}"/>
              </a:ext>
            </a:extLst>
          </p:cNvPr>
          <p:cNvSpPr txBox="1">
            <a:spLocks/>
          </p:cNvSpPr>
          <p:nvPr/>
        </p:nvSpPr>
        <p:spPr>
          <a:xfrm>
            <a:off x="1043631" y="873940"/>
            <a:ext cx="5119044" cy="103578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dirty="0" err="1">
                <a:effectLst>
                  <a:outerShdw blurRad="38100" dist="38100" dir="2700000" algn="tl">
                    <a:srgbClr val="000000">
                      <a:alpha val="43137"/>
                    </a:srgbClr>
                  </a:outerShdw>
                </a:effectLst>
              </a:rPr>
              <a:t>Confronto</a:t>
            </a:r>
            <a:r>
              <a:rPr lang="en-US" dirty="0">
                <a:effectLst>
                  <a:outerShdw blurRad="38100" dist="38100" dir="2700000" algn="tl">
                    <a:srgbClr val="000000">
                      <a:alpha val="43137"/>
                    </a:srgbClr>
                  </a:outerShdw>
                </a:effectLst>
              </a:rPr>
              <a:t> con le </a:t>
            </a:r>
            <a:r>
              <a:rPr lang="en-US" dirty="0" err="1">
                <a:effectLst>
                  <a:outerShdw blurRad="38100" dist="38100" dir="2700000" algn="tl">
                    <a:srgbClr val="000000">
                      <a:alpha val="43137"/>
                    </a:srgbClr>
                  </a:outerShdw>
                </a:effectLst>
              </a:rPr>
              <a:t>altre</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topologie</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Flink</a:t>
            </a:r>
            <a:r>
              <a:rPr lang="en-US" dirty="0">
                <a:effectLst>
                  <a:outerShdw blurRad="38100" dist="38100" dir="2700000" algn="tl">
                    <a:srgbClr val="000000">
                      <a:alpha val="43137"/>
                    </a:srgbClr>
                  </a:outerShdw>
                </a:effectLst>
              </a:rPr>
              <a:t> - 2 </a:t>
            </a:r>
          </a:p>
        </p:txBody>
      </p:sp>
      <p:sp>
        <p:nvSpPr>
          <p:cNvPr id="22" name="Segnaposto contenuto 2">
            <a:extLst>
              <a:ext uri="{FF2B5EF4-FFF2-40B4-BE49-F238E27FC236}">
                <a16:creationId xmlns:a16="http://schemas.microsoft.com/office/drawing/2014/main" id="{82EF44C8-DF7A-F220-C6E3-289763AD430E}"/>
              </a:ext>
            </a:extLst>
          </p:cNvPr>
          <p:cNvSpPr txBox="1">
            <a:spLocks/>
          </p:cNvSpPr>
          <p:nvPr/>
        </p:nvSpPr>
        <p:spPr>
          <a:xfrm>
            <a:off x="803503" y="1159119"/>
            <a:ext cx="4991629" cy="367712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b="0" i="0" u="none" strike="noStrike" baseline="0" dirty="0"/>
              <a:t>University of Crete</a:t>
            </a:r>
            <a:endParaRPr lang="en-US" sz="2100" dirty="0"/>
          </a:p>
          <a:p>
            <a:pPr marL="0"/>
            <a:endParaRPr lang="en-US" sz="1800" dirty="0"/>
          </a:p>
        </p:txBody>
      </p:sp>
      <p:cxnSp>
        <p:nvCxnSpPr>
          <p:cNvPr id="56" name="Straight Connector 3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Segnaposto piè di pagina 8">
            <a:extLst>
              <a:ext uri="{FF2B5EF4-FFF2-40B4-BE49-F238E27FC236}">
                <a16:creationId xmlns:a16="http://schemas.microsoft.com/office/drawing/2014/main" id="{CB39804E-6407-79F8-B7AF-6A1AD3654825}"/>
              </a:ext>
            </a:extLst>
          </p:cNvPr>
          <p:cNvSpPr>
            <a:spLocks noGrp="1"/>
          </p:cNvSpPr>
          <p:nvPr>
            <p:ph type="ftr" sz="quarter" idx="11"/>
          </p:nvPr>
        </p:nvSpPr>
        <p:spPr>
          <a:xfrm>
            <a:off x="4038600" y="6492240"/>
            <a:ext cx="4114800" cy="365125"/>
          </a:xfrm>
        </p:spPr>
        <p:txBody>
          <a:bodyPr vert="horz" lIns="91440" tIns="45720" rIns="91440" bIns="45720" rtlCol="0" anchor="ctr">
            <a:normAutofit/>
          </a:bodyPr>
          <a:lstStyle/>
          <a:p>
            <a:pPr defTabSz="914400">
              <a:spcAft>
                <a:spcPts val="600"/>
              </a:spcAft>
              <a:defRPr/>
            </a:pPr>
            <a:r>
              <a:rPr lang="en-US" kern="1200">
                <a:solidFill>
                  <a:prstClr val="black">
                    <a:tint val="75000"/>
                  </a:prstClr>
                </a:solidFill>
                <a:latin typeface="Calibri" panose="020F0502020204030204"/>
                <a:ea typeface="+mn-ea"/>
                <a:cs typeface="+mn-cs"/>
              </a:rPr>
              <a:t>Cecilia Calavaro</a:t>
            </a:r>
          </a:p>
        </p:txBody>
      </p:sp>
      <p:sp>
        <p:nvSpPr>
          <p:cNvPr id="11" name="Segnaposto numero diapositiva 10">
            <a:extLst>
              <a:ext uri="{FF2B5EF4-FFF2-40B4-BE49-F238E27FC236}">
                <a16:creationId xmlns:a16="http://schemas.microsoft.com/office/drawing/2014/main" id="{54FFF4D5-4AE2-8867-CCBB-D407E0AAB944}"/>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defTabSz="914400">
              <a:spcAft>
                <a:spcPts val="600"/>
              </a:spcAft>
              <a:defRPr/>
            </a:pPr>
            <a:fld id="{9CF2A24D-71F0-42F2-8A58-2B954854DE7E}" type="slidenum">
              <a:rPr lang="en-US" smtClean="0">
                <a:solidFill>
                  <a:prstClr val="black">
                    <a:tint val="75000"/>
                  </a:prstClr>
                </a:solidFill>
                <a:latin typeface="Calibri" panose="020F0502020204030204"/>
              </a:rPr>
              <a:pPr defTabSz="914400">
                <a:spcAft>
                  <a:spcPts val="600"/>
                </a:spcAft>
                <a:defRPr/>
              </a:pPr>
              <a:t>19</a:t>
            </a:fld>
            <a:endParaRPr lang="en-US">
              <a:solidFill>
                <a:prstClr val="black">
                  <a:tint val="75000"/>
                </a:prstClr>
              </a:solidFill>
              <a:latin typeface="Calibri" panose="020F0502020204030204"/>
            </a:endParaRPr>
          </a:p>
        </p:txBody>
      </p:sp>
      <p:pic>
        <p:nvPicPr>
          <p:cNvPr id="13" name="Immagine 12">
            <a:extLst>
              <a:ext uri="{FF2B5EF4-FFF2-40B4-BE49-F238E27FC236}">
                <a16:creationId xmlns:a16="http://schemas.microsoft.com/office/drawing/2014/main" id="{DD40A39F-0A84-89ED-4544-A24EFA41817A}"/>
              </a:ext>
            </a:extLst>
          </p:cNvPr>
          <p:cNvPicPr>
            <a:picLocks noChangeAspect="1"/>
          </p:cNvPicPr>
          <p:nvPr/>
        </p:nvPicPr>
        <p:blipFill>
          <a:blip r:embed="rId2"/>
          <a:stretch>
            <a:fillRect/>
          </a:stretch>
        </p:blipFill>
        <p:spPr>
          <a:xfrm>
            <a:off x="2213698" y="3275754"/>
            <a:ext cx="8034338" cy="2509449"/>
          </a:xfrm>
          <a:prstGeom prst="rect">
            <a:avLst/>
          </a:prstGeom>
        </p:spPr>
      </p:pic>
    </p:spTree>
    <p:extLst>
      <p:ext uri="{BB962C8B-B14F-4D97-AF65-F5344CB8AC3E}">
        <p14:creationId xmlns:p14="http://schemas.microsoft.com/office/powerpoint/2010/main" val="2809867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2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9" name="Group 3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2" name="Rectangle 3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0" name="Rectangle 3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043631" y="809898"/>
            <a:ext cx="9942716" cy="1554480"/>
          </a:xfrm>
        </p:spPr>
        <p:txBody>
          <a:bodyPr anchor="ctr">
            <a:normAutofit/>
          </a:bodyPr>
          <a:lstStyle/>
          <a:p>
            <a:pPr>
              <a:spcAft>
                <a:spcPts val="600"/>
              </a:spcAft>
            </a:pPr>
            <a:r>
              <a:rPr lang="en-US" dirty="0" err="1">
                <a:effectLst>
                  <a:outerShdw blurRad="38100" dist="38100" dir="2700000" algn="tl">
                    <a:srgbClr val="000000">
                      <a:alpha val="43137"/>
                    </a:srgbClr>
                  </a:outerShdw>
                </a:effectLst>
              </a:rPr>
              <a:t>Contesto</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applicativo</a:t>
            </a:r>
            <a:endParaRPr lang="en-US" dirty="0">
              <a:effectLst>
                <a:outerShdw blurRad="38100" dist="38100" dir="2700000" algn="tl">
                  <a:srgbClr val="000000">
                    <a:alpha val="43137"/>
                  </a:srgbClr>
                </a:outerShdw>
              </a:effectLst>
            </a:endParaRPr>
          </a:p>
        </p:txBody>
      </p:sp>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33596" y="2967021"/>
            <a:ext cx="10913969" cy="4453641"/>
          </a:xfrm>
        </p:spPr>
        <p:txBody>
          <a:bodyPr anchor="ctr">
            <a:noAutofit/>
          </a:bodyPr>
          <a:lstStyle/>
          <a:p>
            <a:pPr algn="just"/>
            <a:r>
              <a:rPr lang="en-US" sz="2100" dirty="0"/>
              <a:t>I </a:t>
            </a:r>
            <a:r>
              <a:rPr lang="en-US" sz="2100" dirty="0" err="1"/>
              <a:t>mercati</a:t>
            </a:r>
            <a:r>
              <a:rPr lang="en-US" sz="2100" dirty="0"/>
              <a:t> </a:t>
            </a:r>
            <a:r>
              <a:rPr lang="en-US" sz="2100" dirty="0" err="1"/>
              <a:t>generano</a:t>
            </a:r>
            <a:r>
              <a:rPr lang="en-US" sz="2100" dirty="0"/>
              <a:t> </a:t>
            </a:r>
            <a:r>
              <a:rPr lang="en-US" sz="2100" dirty="0" err="1"/>
              <a:t>enormi</a:t>
            </a:r>
            <a:r>
              <a:rPr lang="en-US" sz="2100" dirty="0"/>
              <a:t> </a:t>
            </a:r>
            <a:r>
              <a:rPr lang="en-US" sz="2100" dirty="0" err="1"/>
              <a:t>quantità</a:t>
            </a:r>
            <a:r>
              <a:rPr lang="en-US" sz="2100" dirty="0"/>
              <a:t> di </a:t>
            </a:r>
            <a:r>
              <a:rPr lang="en-US" sz="2100" dirty="0" err="1"/>
              <a:t>dati</a:t>
            </a:r>
            <a:r>
              <a:rPr lang="en-US" sz="2100" dirty="0"/>
              <a:t> in tempo </a:t>
            </a:r>
            <a:r>
              <a:rPr lang="en-US" sz="2100" dirty="0" err="1"/>
              <a:t>reale</a:t>
            </a:r>
            <a:r>
              <a:rPr lang="en-US" sz="2100" dirty="0"/>
              <a:t> </a:t>
            </a:r>
            <a:r>
              <a:rPr lang="en-US" sz="2100" dirty="0">
                <a:sym typeface="Wingdings" panose="05000000000000000000" pitchFamily="2" charset="2"/>
              </a:rPr>
              <a:t> </a:t>
            </a:r>
            <a:r>
              <a:rPr lang="en-US" sz="2100" b="1" dirty="0" err="1"/>
              <a:t>dati</a:t>
            </a:r>
            <a:r>
              <a:rPr lang="en-US" sz="2100" b="1" dirty="0"/>
              <a:t> di </a:t>
            </a:r>
            <a:r>
              <a:rPr lang="en-US" sz="2100" b="1" dirty="0" err="1"/>
              <a:t>mercato</a:t>
            </a:r>
            <a:endParaRPr lang="en-US" sz="2100" b="1" dirty="0"/>
          </a:p>
          <a:p>
            <a:pPr algn="just"/>
            <a:r>
              <a:rPr kumimoji="0" lang="it-IT" altLang="it-IT" sz="2100" b="0" i="0" u="none" strike="noStrike" cap="none" normalizeH="0" baseline="0" dirty="0">
                <a:ln>
                  <a:noFill/>
                </a:ln>
                <a:solidFill>
                  <a:srgbClr val="202124"/>
                </a:solidFill>
                <a:effectLst/>
                <a:latin typeface="inherit"/>
              </a:rPr>
              <a:t>Infront Financial Technology (</a:t>
            </a:r>
            <a:r>
              <a:rPr kumimoji="0" lang="it-IT" altLang="it-IT" sz="2100" b="0" i="0" u="none" strike="noStrike" cap="none" normalizeH="0" baseline="0" dirty="0" err="1">
                <a:ln>
                  <a:noFill/>
                </a:ln>
                <a:solidFill>
                  <a:srgbClr val="202124"/>
                </a:solidFill>
                <a:effectLst/>
                <a:latin typeface="inherit"/>
              </a:rPr>
              <a:t>financial</a:t>
            </a:r>
            <a:r>
              <a:rPr kumimoji="0" lang="it-IT" altLang="it-IT" sz="2100" b="0" i="0" u="none" strike="noStrike" cap="none" normalizeH="0" baseline="0" dirty="0">
                <a:ln>
                  <a:noFill/>
                </a:ln>
                <a:solidFill>
                  <a:srgbClr val="202124"/>
                </a:solidFill>
                <a:effectLst/>
                <a:latin typeface="inherit"/>
              </a:rPr>
              <a:t> market </a:t>
            </a:r>
            <a:r>
              <a:rPr kumimoji="0" lang="it-IT" altLang="it-IT" sz="2100" b="0" i="0" u="none" strike="noStrike" cap="none" normalizeH="0" baseline="0" dirty="0" err="1">
                <a:ln>
                  <a:noFill/>
                </a:ln>
                <a:solidFill>
                  <a:srgbClr val="202124"/>
                </a:solidFill>
                <a:effectLst/>
                <a:latin typeface="inherit"/>
              </a:rPr>
              <a:t>solutions</a:t>
            </a:r>
            <a:r>
              <a:rPr kumimoji="0" lang="it-IT" altLang="it-IT" sz="2100" b="0" i="0" u="none" strike="noStrike" cap="none" normalizeH="0" baseline="0" dirty="0">
                <a:ln>
                  <a:noFill/>
                </a:ln>
                <a:solidFill>
                  <a:srgbClr val="202124"/>
                </a:solidFill>
                <a:effectLst/>
                <a:latin typeface="inherit"/>
              </a:rPr>
              <a:t> provider) elaborava, in media:</a:t>
            </a:r>
          </a:p>
          <a:p>
            <a:pPr lvl="1" algn="just">
              <a:buFont typeface="Courier New" panose="02070309020205020404" pitchFamily="49" charset="0"/>
              <a:buChar char="o"/>
            </a:pPr>
            <a:r>
              <a:rPr lang="it-IT" altLang="it-IT" sz="2100" dirty="0">
                <a:solidFill>
                  <a:srgbClr val="202124"/>
                </a:solidFill>
                <a:latin typeface="inherit"/>
              </a:rPr>
              <a:t>Nel </a:t>
            </a:r>
            <a:r>
              <a:rPr lang="it-IT" altLang="it-IT" sz="2100" b="1" dirty="0">
                <a:solidFill>
                  <a:srgbClr val="202124"/>
                </a:solidFill>
                <a:latin typeface="inherit"/>
              </a:rPr>
              <a:t>2019</a:t>
            </a:r>
            <a:r>
              <a:rPr lang="it-IT" altLang="it-IT" sz="2100" dirty="0">
                <a:solidFill>
                  <a:srgbClr val="202124"/>
                </a:solidFill>
                <a:latin typeface="inherit"/>
              </a:rPr>
              <a:t> </a:t>
            </a:r>
            <a:r>
              <a:rPr lang="it-IT" altLang="it-IT" sz="2100" dirty="0">
                <a:solidFill>
                  <a:srgbClr val="202124"/>
                </a:solidFill>
                <a:latin typeface="inherit"/>
                <a:sym typeface="Wingdings" panose="05000000000000000000" pitchFamily="2" charset="2"/>
              </a:rPr>
              <a:t></a:t>
            </a:r>
            <a:r>
              <a:rPr kumimoji="0" lang="it-IT" altLang="it-IT" sz="2100" b="0" i="0" u="none" strike="noStrike" cap="none" normalizeH="0" baseline="0" dirty="0">
                <a:ln>
                  <a:noFill/>
                </a:ln>
                <a:solidFill>
                  <a:srgbClr val="202124"/>
                </a:solidFill>
                <a:effectLst/>
                <a:latin typeface="inherit"/>
              </a:rPr>
              <a:t> </a:t>
            </a:r>
            <a:r>
              <a:rPr kumimoji="0" lang="it-IT" altLang="it-IT" sz="2100" b="1" i="0" u="none" strike="noStrike" cap="none" normalizeH="0" baseline="0" dirty="0">
                <a:ln>
                  <a:noFill/>
                </a:ln>
                <a:solidFill>
                  <a:srgbClr val="202124"/>
                </a:solidFill>
                <a:effectLst/>
                <a:latin typeface="inherit"/>
              </a:rPr>
              <a:t>18 miliardi </a:t>
            </a:r>
            <a:r>
              <a:rPr kumimoji="0" lang="it-IT" altLang="it-IT" sz="2100" b="0" i="0" u="none" strike="noStrike" cap="none" normalizeH="0" baseline="0" dirty="0">
                <a:ln>
                  <a:noFill/>
                </a:ln>
                <a:solidFill>
                  <a:srgbClr val="202124"/>
                </a:solidFill>
                <a:effectLst/>
                <a:latin typeface="inherit"/>
              </a:rPr>
              <a:t>di notifiche di eventi di mercato al giorno </a:t>
            </a:r>
          </a:p>
          <a:p>
            <a:pPr lvl="1" algn="just">
              <a:buFont typeface="Courier New" panose="02070309020205020404" pitchFamily="49" charset="0"/>
              <a:buChar char="o"/>
            </a:pPr>
            <a:r>
              <a:rPr lang="it-IT" altLang="it-IT" sz="2100" dirty="0">
                <a:solidFill>
                  <a:srgbClr val="202124"/>
                </a:solidFill>
                <a:latin typeface="inherit"/>
              </a:rPr>
              <a:t>N</a:t>
            </a:r>
            <a:r>
              <a:rPr kumimoji="0" lang="it-IT" altLang="it-IT" sz="2100" b="0" i="0" u="none" strike="noStrike" cap="none" normalizeH="0" baseline="0" dirty="0">
                <a:ln>
                  <a:noFill/>
                </a:ln>
                <a:solidFill>
                  <a:srgbClr val="202124"/>
                </a:solidFill>
                <a:effectLst/>
                <a:latin typeface="inherit"/>
              </a:rPr>
              <a:t>el </a:t>
            </a:r>
            <a:r>
              <a:rPr kumimoji="0" lang="it-IT" altLang="it-IT" sz="2100" b="1" i="0" u="none" strike="noStrike" cap="none" normalizeH="0" baseline="0" dirty="0">
                <a:ln>
                  <a:noFill/>
                </a:ln>
                <a:solidFill>
                  <a:srgbClr val="202124"/>
                </a:solidFill>
                <a:effectLst/>
                <a:latin typeface="inherit"/>
              </a:rPr>
              <a:t>2021</a:t>
            </a:r>
            <a:r>
              <a:rPr kumimoji="0" lang="it-IT" altLang="it-IT" sz="2100" b="0" i="0" u="none" strike="noStrike" cap="none" normalizeH="0" baseline="0" dirty="0">
                <a:ln>
                  <a:noFill/>
                </a:ln>
                <a:solidFill>
                  <a:srgbClr val="202124"/>
                </a:solidFill>
                <a:effectLst/>
                <a:latin typeface="inherit"/>
              </a:rPr>
              <a:t> </a:t>
            </a:r>
            <a:r>
              <a:rPr kumimoji="0" lang="it-IT" altLang="it-IT" sz="2100" b="0" i="0" u="none" strike="noStrike" cap="none" normalizeH="0" baseline="0" dirty="0">
                <a:ln>
                  <a:noFill/>
                </a:ln>
                <a:solidFill>
                  <a:srgbClr val="202124"/>
                </a:solidFill>
                <a:effectLst/>
                <a:latin typeface="inherit"/>
                <a:sym typeface="Wingdings" panose="05000000000000000000" pitchFamily="2" charset="2"/>
              </a:rPr>
              <a:t> </a:t>
            </a:r>
            <a:r>
              <a:rPr kumimoji="0" lang="it-IT" altLang="it-IT" sz="2100" b="1" i="0" u="none" strike="noStrike" cap="none" normalizeH="0" baseline="0" dirty="0">
                <a:ln>
                  <a:noFill/>
                </a:ln>
                <a:solidFill>
                  <a:srgbClr val="202124"/>
                </a:solidFill>
                <a:effectLst/>
                <a:latin typeface="inherit"/>
              </a:rPr>
              <a:t>24 miliardi </a:t>
            </a:r>
            <a:r>
              <a:rPr kumimoji="0" lang="it-IT" altLang="it-IT" sz="2100" b="0" i="0" u="none" strike="noStrike" cap="none" normalizeH="0" baseline="0" dirty="0">
                <a:ln>
                  <a:noFill/>
                </a:ln>
                <a:solidFill>
                  <a:srgbClr val="202124"/>
                </a:solidFill>
                <a:effectLst/>
                <a:latin typeface="inherit"/>
              </a:rPr>
              <a:t>di notifiche di eventi di mercato al giorno </a:t>
            </a:r>
          </a:p>
          <a:p>
            <a:pPr marL="457200" lvl="1" indent="0" algn="just">
              <a:buNone/>
            </a:pPr>
            <a:r>
              <a:rPr lang="en-US" sz="2100" dirty="0"/>
              <a:t>(</a:t>
            </a:r>
            <a:r>
              <a:rPr lang="en-US" sz="1800" i="1" dirty="0"/>
              <a:t>Sebastian </a:t>
            </a:r>
            <a:r>
              <a:rPr lang="en-US" sz="1800" i="1" dirty="0" err="1"/>
              <a:t>Frischbier</a:t>
            </a:r>
            <a:r>
              <a:rPr lang="en-US" sz="1800" i="1" dirty="0"/>
              <a:t> et al. «Managing the Complexity of Processing Financial Data at Scale - An Experience Report». In: Complex Systems Design Management</a:t>
            </a:r>
            <a:r>
              <a:rPr lang="en-US" sz="2100" dirty="0"/>
              <a:t>)</a:t>
            </a:r>
          </a:p>
          <a:p>
            <a:pPr algn="just">
              <a:spcBef>
                <a:spcPts val="2400"/>
              </a:spcBef>
            </a:pPr>
            <a:endParaRPr lang="it-IT" sz="2100" dirty="0"/>
          </a:p>
          <a:p>
            <a:pPr marL="0" indent="0" algn="just">
              <a:spcBef>
                <a:spcPts val="600"/>
              </a:spcBef>
              <a:buNone/>
            </a:pPr>
            <a:endParaRPr lang="it-IT" sz="2100" dirty="0"/>
          </a:p>
          <a:p>
            <a:pPr algn="just"/>
            <a:endParaRPr lang="it-IT" sz="2100" dirty="0"/>
          </a:p>
          <a:p>
            <a:pPr algn="just"/>
            <a:endParaRPr lang="it-IT" sz="2100" dirty="0"/>
          </a:p>
        </p:txBody>
      </p:sp>
      <p:cxnSp>
        <p:nvCxnSpPr>
          <p:cNvPr id="81" name="Straight Connector 3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Segnaposto piè di pagina 5">
            <a:extLst>
              <a:ext uri="{FF2B5EF4-FFF2-40B4-BE49-F238E27FC236}">
                <a16:creationId xmlns:a16="http://schemas.microsoft.com/office/drawing/2014/main" id="{AE761A67-987E-88FA-ACFC-4903529D01A8}"/>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7" name="Segnaposto numero diapositiva 6">
            <a:extLst>
              <a:ext uri="{FF2B5EF4-FFF2-40B4-BE49-F238E27FC236}">
                <a16:creationId xmlns:a16="http://schemas.microsoft.com/office/drawing/2014/main" id="{D8D39E4A-23D8-19FA-8758-6925AA07585E}"/>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2</a:t>
            </a:fld>
            <a:endParaRPr lang="it-IT"/>
          </a:p>
        </p:txBody>
      </p:sp>
    </p:spTree>
    <p:extLst>
      <p:ext uri="{BB962C8B-B14F-4D97-AF65-F5344CB8AC3E}">
        <p14:creationId xmlns:p14="http://schemas.microsoft.com/office/powerpoint/2010/main" val="14460080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6" name="Rectangle 75">
            <a:extLst>
              <a:ext uri="{FF2B5EF4-FFF2-40B4-BE49-F238E27FC236}">
                <a16:creationId xmlns:a16="http://schemas.microsoft.com/office/drawing/2014/main" id="{B0B8DCBA-FEED-46EF-A140-35B904015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8" name="Group 77">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79" name="Rectangle 78">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3" name="Rectangle 82">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59078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043631" y="873940"/>
            <a:ext cx="4928291" cy="1035781"/>
          </a:xfrm>
        </p:spPr>
        <p:txBody>
          <a:bodyPr anchor="ctr">
            <a:normAutofit/>
          </a:bodyPr>
          <a:lstStyle/>
          <a:p>
            <a:r>
              <a:rPr lang="en-US" dirty="0">
                <a:effectLst>
                  <a:outerShdw blurRad="38100" dist="38100" dir="2700000" algn="tl">
                    <a:srgbClr val="000000">
                      <a:alpha val="43137"/>
                    </a:srgbClr>
                  </a:outerShdw>
                </a:effectLst>
              </a:rPr>
              <a:t>Deployment</a:t>
            </a:r>
            <a:endParaRPr lang="it-IT" dirty="0">
              <a:effectLst>
                <a:outerShdw blurRad="38100" dist="38100" dir="2700000" algn="tl">
                  <a:srgbClr val="000000">
                    <a:alpha val="43137"/>
                  </a:srgbClr>
                </a:outerShdw>
              </a:effectLst>
            </a:endParaRPr>
          </a:p>
        </p:txBody>
      </p:sp>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33597" y="2207374"/>
            <a:ext cx="4991629" cy="3677123"/>
          </a:xfrm>
        </p:spPr>
        <p:txBody>
          <a:bodyPr anchor="ctr">
            <a:normAutofit/>
          </a:bodyPr>
          <a:lstStyle/>
          <a:p>
            <a:pPr algn="just"/>
            <a:r>
              <a:rPr lang="en-US" sz="2100" dirty="0"/>
              <a:t>Il deployment è </a:t>
            </a:r>
            <a:r>
              <a:rPr lang="en-US" sz="2100" dirty="0" err="1"/>
              <a:t>stato</a:t>
            </a:r>
            <a:r>
              <a:rPr lang="en-US" sz="2100" dirty="0"/>
              <a:t> </a:t>
            </a:r>
            <a:r>
              <a:rPr lang="en-US" sz="2100" dirty="0" err="1"/>
              <a:t>effettuato</a:t>
            </a:r>
            <a:r>
              <a:rPr lang="en-US" sz="2100" dirty="0"/>
              <a:t> </a:t>
            </a:r>
            <a:r>
              <a:rPr lang="en-US" sz="2100" dirty="0" err="1"/>
              <a:t>su</a:t>
            </a:r>
            <a:r>
              <a:rPr lang="en-US" sz="2100" dirty="0"/>
              <a:t> AWS</a:t>
            </a:r>
          </a:p>
          <a:p>
            <a:pPr lvl="1" algn="just">
              <a:buFont typeface="Courier New" panose="02070309020205020404" pitchFamily="49" charset="0"/>
              <a:buChar char="o"/>
            </a:pPr>
            <a:r>
              <a:rPr lang="en-US" sz="2100" b="1" dirty="0"/>
              <a:t>EC2</a:t>
            </a:r>
            <a:r>
              <a:rPr lang="en-US" sz="2100" dirty="0"/>
              <a:t> </a:t>
            </a:r>
            <a:r>
              <a:rPr lang="en-US" sz="2100" dirty="0">
                <a:sym typeface="Wingdings" panose="05000000000000000000" pitchFamily="2" charset="2"/>
              </a:rPr>
              <a:t> Kafka: </a:t>
            </a:r>
            <a:r>
              <a:rPr lang="en-US" sz="2100" dirty="0" err="1">
                <a:sym typeface="Wingdings" panose="05000000000000000000" pitchFamily="2" charset="2"/>
              </a:rPr>
              <a:t>Applicazione</a:t>
            </a:r>
            <a:r>
              <a:rPr lang="en-US" sz="2100" dirty="0">
                <a:sym typeface="Wingdings" panose="05000000000000000000" pitchFamily="2" charset="2"/>
              </a:rPr>
              <a:t> Producer </a:t>
            </a:r>
          </a:p>
          <a:p>
            <a:pPr lvl="1" algn="just">
              <a:buFont typeface="Courier New" panose="02070309020205020404" pitchFamily="49" charset="0"/>
              <a:buChar char="o"/>
            </a:pPr>
            <a:r>
              <a:rPr lang="en-US" sz="2100" b="1" dirty="0">
                <a:sym typeface="Wingdings" panose="05000000000000000000" pitchFamily="2" charset="2"/>
              </a:rPr>
              <a:t>EMR</a:t>
            </a:r>
            <a:r>
              <a:rPr lang="en-US" sz="2100" dirty="0">
                <a:sym typeface="Wingdings" panose="05000000000000000000" pitchFamily="2" charset="2"/>
              </a:rPr>
              <a:t>  </a:t>
            </a:r>
            <a:r>
              <a:rPr lang="en-US" sz="2100" dirty="0" err="1">
                <a:sym typeface="Wingdings" panose="05000000000000000000" pitchFamily="2" charset="2"/>
              </a:rPr>
              <a:t>Flink</a:t>
            </a:r>
            <a:r>
              <a:rPr lang="en-US" sz="2100" dirty="0">
                <a:sym typeface="Wingdings" panose="05000000000000000000" pitchFamily="2" charset="2"/>
              </a:rPr>
              <a:t> Job</a:t>
            </a:r>
          </a:p>
          <a:p>
            <a:pPr algn="just">
              <a:spcBef>
                <a:spcPts val="2400"/>
              </a:spcBef>
            </a:pPr>
            <a:r>
              <a:rPr lang="en-US" sz="2100" dirty="0">
                <a:sym typeface="Wingdings" panose="05000000000000000000" pitchFamily="2" charset="2"/>
              </a:rPr>
              <a:t>Job Manager: </a:t>
            </a:r>
            <a:r>
              <a:rPr lang="en-US" sz="2100" dirty="0" err="1">
                <a:sym typeface="Wingdings" panose="05000000000000000000" pitchFamily="2" charset="2"/>
              </a:rPr>
              <a:t>istanza</a:t>
            </a:r>
            <a:r>
              <a:rPr lang="en-US" sz="2100" dirty="0">
                <a:sym typeface="Wingdings" panose="05000000000000000000" pitchFamily="2" charset="2"/>
              </a:rPr>
              <a:t> EC2 m5.xlarge con </a:t>
            </a:r>
            <a:r>
              <a:rPr lang="en-US" sz="2100" b="1" dirty="0">
                <a:sym typeface="Wingdings" panose="05000000000000000000" pitchFamily="2" charset="2"/>
              </a:rPr>
              <a:t>4vCPU</a:t>
            </a:r>
            <a:r>
              <a:rPr lang="en-US" sz="2100" dirty="0">
                <a:sym typeface="Wingdings" panose="05000000000000000000" pitchFamily="2" charset="2"/>
              </a:rPr>
              <a:t> e </a:t>
            </a:r>
            <a:r>
              <a:rPr lang="en-US" sz="2100" b="1" dirty="0">
                <a:sym typeface="Wingdings" panose="05000000000000000000" pitchFamily="2" charset="2"/>
              </a:rPr>
              <a:t>16 GB </a:t>
            </a:r>
            <a:r>
              <a:rPr lang="en-US" sz="2100" dirty="0">
                <a:sym typeface="Wingdings" panose="05000000000000000000" pitchFamily="2" charset="2"/>
              </a:rPr>
              <a:t>di RAM</a:t>
            </a:r>
          </a:p>
          <a:p>
            <a:pPr algn="just">
              <a:spcBef>
                <a:spcPts val="2400"/>
              </a:spcBef>
            </a:pPr>
            <a:r>
              <a:rPr lang="en-US" sz="2100" dirty="0">
                <a:sym typeface="Wingdings" panose="05000000000000000000" pitchFamily="2" charset="2"/>
              </a:rPr>
              <a:t>Task Manager: </a:t>
            </a:r>
            <a:r>
              <a:rPr lang="en-US" sz="2100" dirty="0" err="1">
                <a:sym typeface="Wingdings" panose="05000000000000000000" pitchFamily="2" charset="2"/>
              </a:rPr>
              <a:t>istanza</a:t>
            </a:r>
            <a:r>
              <a:rPr lang="en-US" sz="2100" dirty="0">
                <a:sym typeface="Wingdings" panose="05000000000000000000" pitchFamily="2" charset="2"/>
              </a:rPr>
              <a:t> EC2 m4.xlarge con </a:t>
            </a:r>
            <a:r>
              <a:rPr lang="en-US" sz="2100" b="1" dirty="0">
                <a:sym typeface="Wingdings" panose="05000000000000000000" pitchFamily="2" charset="2"/>
              </a:rPr>
              <a:t>4vCPU</a:t>
            </a:r>
            <a:r>
              <a:rPr lang="en-US" sz="2100" dirty="0">
                <a:sym typeface="Wingdings" panose="05000000000000000000" pitchFamily="2" charset="2"/>
              </a:rPr>
              <a:t> e </a:t>
            </a:r>
            <a:r>
              <a:rPr lang="en-US" sz="2100" b="1" dirty="0">
                <a:sym typeface="Wingdings" panose="05000000000000000000" pitchFamily="2" charset="2"/>
              </a:rPr>
              <a:t>16 GB </a:t>
            </a:r>
            <a:r>
              <a:rPr lang="en-US" sz="2100" dirty="0">
                <a:sym typeface="Wingdings" panose="05000000000000000000" pitchFamily="2" charset="2"/>
              </a:rPr>
              <a:t>di RAM</a:t>
            </a:r>
          </a:p>
          <a:p>
            <a:endParaRPr lang="en-US" sz="2100" dirty="0">
              <a:sym typeface="Wingdings" panose="05000000000000000000" pitchFamily="2" charset="2"/>
            </a:endParaRPr>
          </a:p>
        </p:txBody>
      </p:sp>
      <p:cxnSp>
        <p:nvCxnSpPr>
          <p:cNvPr id="85" name="Straight Connector 84">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egnaposto piè di pagina 3">
            <a:extLst>
              <a:ext uri="{FF2B5EF4-FFF2-40B4-BE49-F238E27FC236}">
                <a16:creationId xmlns:a16="http://schemas.microsoft.com/office/drawing/2014/main" id="{03D9B3D9-B6D8-99B8-EA30-D3FBD8C8F91C}"/>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5" name="Segnaposto numero diapositiva 4">
            <a:extLst>
              <a:ext uri="{FF2B5EF4-FFF2-40B4-BE49-F238E27FC236}">
                <a16:creationId xmlns:a16="http://schemas.microsoft.com/office/drawing/2014/main" id="{7FDA2385-8398-4A98-34AB-6920D05C742D}"/>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20</a:t>
            </a:fld>
            <a:endParaRPr lang="it-IT"/>
          </a:p>
        </p:txBody>
      </p:sp>
      <p:pic>
        <p:nvPicPr>
          <p:cNvPr id="11" name="Immagine 10">
            <a:extLst>
              <a:ext uri="{FF2B5EF4-FFF2-40B4-BE49-F238E27FC236}">
                <a16:creationId xmlns:a16="http://schemas.microsoft.com/office/drawing/2014/main" id="{9E652F0C-70D0-B55F-51AB-056AB9133A3F}"/>
              </a:ext>
            </a:extLst>
          </p:cNvPr>
          <p:cNvPicPr>
            <a:picLocks noChangeAspect="1"/>
          </p:cNvPicPr>
          <p:nvPr/>
        </p:nvPicPr>
        <p:blipFill rotWithShape="1">
          <a:blip r:embed="rId3"/>
          <a:srcRect l="4992" t="3003" r="3145" b="10245"/>
          <a:stretch/>
        </p:blipFill>
        <p:spPr>
          <a:xfrm>
            <a:off x="5809862" y="2363660"/>
            <a:ext cx="5742058" cy="3364552"/>
          </a:xfrm>
          <a:prstGeom prst="rect">
            <a:avLst/>
          </a:prstGeom>
        </p:spPr>
      </p:pic>
    </p:spTree>
    <p:extLst>
      <p:ext uri="{BB962C8B-B14F-4D97-AF65-F5344CB8AC3E}">
        <p14:creationId xmlns:p14="http://schemas.microsoft.com/office/powerpoint/2010/main" val="4803929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6" name="Rectangle 75">
            <a:extLst>
              <a:ext uri="{FF2B5EF4-FFF2-40B4-BE49-F238E27FC236}">
                <a16:creationId xmlns:a16="http://schemas.microsoft.com/office/drawing/2014/main" id="{B0B8DCBA-FEED-46EF-A140-35B904015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8" name="Group 77">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79" name="Rectangle 78">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3" name="Rectangle 82">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59078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980112" y="1189919"/>
            <a:ext cx="4928291" cy="1035781"/>
          </a:xfrm>
        </p:spPr>
        <p:txBody>
          <a:bodyPr anchor="ctr">
            <a:normAutofit fontScale="90000"/>
          </a:bodyPr>
          <a:lstStyle/>
          <a:p>
            <a:r>
              <a:rPr lang="en-US" kern="1200" dirty="0">
                <a:solidFill>
                  <a:schemeClr val="tx1"/>
                </a:solidFill>
                <a:effectLst>
                  <a:outerShdw blurRad="38100" dist="38100" dir="2700000" algn="tl">
                    <a:srgbClr val="000000">
                      <a:alpha val="43137"/>
                    </a:srgbClr>
                  </a:outerShdw>
                </a:effectLst>
                <a:latin typeface="+mj-lt"/>
                <a:ea typeface="+mj-ea"/>
                <a:cs typeface="+mj-cs"/>
              </a:rPr>
              <a:t>Performance e </a:t>
            </a:r>
            <a:r>
              <a:rPr lang="en-US" kern="1200" dirty="0" err="1">
                <a:solidFill>
                  <a:schemeClr val="tx1"/>
                </a:solidFill>
                <a:effectLst>
                  <a:outerShdw blurRad="38100" dist="38100" dir="2700000" algn="tl">
                    <a:srgbClr val="000000">
                      <a:alpha val="43137"/>
                    </a:srgbClr>
                  </a:outerShdw>
                </a:effectLst>
                <a:latin typeface="+mj-lt"/>
                <a:ea typeface="+mj-ea"/>
                <a:cs typeface="+mj-cs"/>
              </a:rPr>
              <a:t>risultati</a:t>
            </a:r>
            <a:r>
              <a:rPr lang="en-US" kern="1200" dirty="0">
                <a:solidFill>
                  <a:schemeClr val="tx1"/>
                </a:solidFill>
                <a:effectLst>
                  <a:outerShdw blurRad="38100" dist="38100" dir="2700000" algn="tl">
                    <a:srgbClr val="000000">
                      <a:alpha val="43137"/>
                    </a:srgbClr>
                  </a:outerShdw>
                </a:effectLst>
                <a:latin typeface="+mj-lt"/>
                <a:ea typeface="+mj-ea"/>
                <a:cs typeface="+mj-cs"/>
              </a:rPr>
              <a:t> </a:t>
            </a:r>
            <a:r>
              <a:rPr lang="en-US" kern="1200" dirty="0" err="1">
                <a:solidFill>
                  <a:schemeClr val="tx1"/>
                </a:solidFill>
                <a:effectLst>
                  <a:outerShdw blurRad="38100" dist="38100" dir="2700000" algn="tl">
                    <a:srgbClr val="000000">
                      <a:alpha val="43137"/>
                    </a:srgbClr>
                  </a:outerShdw>
                </a:effectLst>
                <a:latin typeface="+mj-lt"/>
                <a:ea typeface="+mj-ea"/>
                <a:cs typeface="+mj-cs"/>
              </a:rPr>
              <a:t>sperimentali</a:t>
            </a:r>
            <a:br>
              <a:rPr lang="en-US" kern="1200" dirty="0">
                <a:solidFill>
                  <a:schemeClr val="tx1"/>
                </a:solidFill>
                <a:effectLst>
                  <a:outerShdw blurRad="38100" dist="38100" dir="2700000" algn="tl">
                    <a:srgbClr val="000000">
                      <a:alpha val="43137"/>
                    </a:srgbClr>
                  </a:outerShdw>
                </a:effectLst>
                <a:latin typeface="+mj-lt"/>
                <a:ea typeface="+mj-ea"/>
                <a:cs typeface="+mj-cs"/>
              </a:rPr>
            </a:br>
            <a:endParaRPr lang="it-IT" dirty="0">
              <a:effectLst>
                <a:outerShdw blurRad="38100" dist="38100" dir="2700000" algn="tl">
                  <a:srgbClr val="000000">
                    <a:alpha val="43137"/>
                  </a:srgbClr>
                </a:outerShdw>
              </a:effectLst>
            </a:endParaRPr>
          </a:p>
        </p:txBody>
      </p:sp>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33597" y="2205811"/>
            <a:ext cx="6592703" cy="958270"/>
          </a:xfrm>
        </p:spPr>
        <p:txBody>
          <a:bodyPr anchor="ctr">
            <a:normAutofit/>
          </a:bodyPr>
          <a:lstStyle/>
          <a:p>
            <a:pPr algn="just"/>
            <a:r>
              <a:rPr lang="en-US" sz="2100" dirty="0">
                <a:sym typeface="Wingdings" panose="05000000000000000000" pitchFamily="2" charset="2"/>
              </a:rPr>
              <a:t>Throughput medio e </a:t>
            </a:r>
            <a:r>
              <a:rPr lang="en-US" sz="2100" dirty="0" err="1">
                <a:sym typeface="Wingdings" panose="05000000000000000000" pitchFamily="2" charset="2"/>
              </a:rPr>
              <a:t>latenza</a:t>
            </a:r>
            <a:r>
              <a:rPr lang="en-US" sz="2100" dirty="0">
                <a:sym typeface="Wingdings" panose="05000000000000000000" pitchFamily="2" charset="2"/>
              </a:rPr>
              <a:t> media </a:t>
            </a:r>
            <a:r>
              <a:rPr lang="en-US" sz="2100">
                <a:sym typeface="Wingdings" panose="05000000000000000000" pitchFamily="2" charset="2"/>
              </a:rPr>
              <a:t>calcolati </a:t>
            </a:r>
            <a:r>
              <a:rPr lang="en-US" sz="2100" dirty="0">
                <a:sym typeface="Wingdings" panose="05000000000000000000" pitchFamily="2" charset="2"/>
              </a:rPr>
              <a:t>per batch:</a:t>
            </a:r>
          </a:p>
          <a:p>
            <a:endParaRPr lang="en-US" sz="1800" dirty="0">
              <a:sym typeface="Wingdings" panose="05000000000000000000" pitchFamily="2" charset="2"/>
            </a:endParaRPr>
          </a:p>
        </p:txBody>
      </p:sp>
      <p:cxnSp>
        <p:nvCxnSpPr>
          <p:cNvPr id="85" name="Straight Connector 84">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egnaposto piè di pagina 3">
            <a:extLst>
              <a:ext uri="{FF2B5EF4-FFF2-40B4-BE49-F238E27FC236}">
                <a16:creationId xmlns:a16="http://schemas.microsoft.com/office/drawing/2014/main" id="{03D9B3D9-B6D8-99B8-EA30-D3FBD8C8F91C}"/>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5" name="Segnaposto numero diapositiva 4">
            <a:extLst>
              <a:ext uri="{FF2B5EF4-FFF2-40B4-BE49-F238E27FC236}">
                <a16:creationId xmlns:a16="http://schemas.microsoft.com/office/drawing/2014/main" id="{7FDA2385-8398-4A98-34AB-6920D05C742D}"/>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21</a:t>
            </a:fld>
            <a:endParaRPr lang="it-IT"/>
          </a:p>
        </p:txBody>
      </p:sp>
      <p:graphicFrame>
        <p:nvGraphicFramePr>
          <p:cNvPr id="6" name="Grafico 5">
            <a:extLst>
              <a:ext uri="{FF2B5EF4-FFF2-40B4-BE49-F238E27FC236}">
                <a16:creationId xmlns:a16="http://schemas.microsoft.com/office/drawing/2014/main" id="{6E6CE765-9A9A-3DD9-4A69-D5142FDE4D15}"/>
              </a:ext>
            </a:extLst>
          </p:cNvPr>
          <p:cNvGraphicFramePr>
            <a:graphicFrameLocks/>
          </p:cNvGraphicFramePr>
          <p:nvPr>
            <p:extLst>
              <p:ext uri="{D42A27DB-BD31-4B8C-83A1-F6EECF244321}">
                <p14:modId xmlns:p14="http://schemas.microsoft.com/office/powerpoint/2010/main" val="258784461"/>
              </p:ext>
            </p:extLst>
          </p:nvPr>
        </p:nvGraphicFramePr>
        <p:xfrm>
          <a:off x="1507990" y="2822905"/>
          <a:ext cx="4560911" cy="353562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Grafico 6">
            <a:extLst>
              <a:ext uri="{FF2B5EF4-FFF2-40B4-BE49-F238E27FC236}">
                <a16:creationId xmlns:a16="http://schemas.microsoft.com/office/drawing/2014/main" id="{4DF845CF-549F-45DF-59FB-AD8760B6B414}"/>
              </a:ext>
            </a:extLst>
          </p:cNvPr>
          <p:cNvGraphicFramePr>
            <a:graphicFrameLocks/>
          </p:cNvGraphicFramePr>
          <p:nvPr>
            <p:extLst>
              <p:ext uri="{D42A27DB-BD31-4B8C-83A1-F6EECF244321}">
                <p14:modId xmlns:p14="http://schemas.microsoft.com/office/powerpoint/2010/main" val="885693805"/>
              </p:ext>
            </p:extLst>
          </p:nvPr>
        </p:nvGraphicFramePr>
        <p:xfrm>
          <a:off x="6330144" y="2817561"/>
          <a:ext cx="4560912" cy="353562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Tabella 3">
            <a:extLst>
              <a:ext uri="{FF2B5EF4-FFF2-40B4-BE49-F238E27FC236}">
                <a16:creationId xmlns:a16="http://schemas.microsoft.com/office/drawing/2014/main" id="{96029391-344F-C2CF-9F63-E51DBAB56046}"/>
              </a:ext>
            </a:extLst>
          </p:cNvPr>
          <p:cNvGraphicFramePr>
            <a:graphicFrameLocks noGrp="1"/>
          </p:cNvGraphicFramePr>
          <p:nvPr>
            <p:extLst>
              <p:ext uri="{D42A27DB-BD31-4B8C-83A1-F6EECF244321}">
                <p14:modId xmlns:p14="http://schemas.microsoft.com/office/powerpoint/2010/main" val="1482118822"/>
              </p:ext>
            </p:extLst>
          </p:nvPr>
        </p:nvGraphicFramePr>
        <p:xfrm>
          <a:off x="8386705" y="852477"/>
          <a:ext cx="2504351" cy="1595762"/>
        </p:xfrm>
        <a:graphic>
          <a:graphicData uri="http://schemas.openxmlformats.org/drawingml/2006/table">
            <a:tbl>
              <a:tblPr firstRow="1" bandRow="1">
                <a:tableStyleId>{93296810-A885-4BE3-A3E7-6D5BEEA58F35}</a:tableStyleId>
              </a:tblPr>
              <a:tblGrid>
                <a:gridCol w="1309035">
                  <a:extLst>
                    <a:ext uri="{9D8B030D-6E8A-4147-A177-3AD203B41FA5}">
                      <a16:colId xmlns:a16="http://schemas.microsoft.com/office/drawing/2014/main" val="822161941"/>
                    </a:ext>
                  </a:extLst>
                </a:gridCol>
                <a:gridCol w="1195316">
                  <a:extLst>
                    <a:ext uri="{9D8B030D-6E8A-4147-A177-3AD203B41FA5}">
                      <a16:colId xmlns:a16="http://schemas.microsoft.com/office/drawing/2014/main" val="1758786302"/>
                    </a:ext>
                  </a:extLst>
                </a:gridCol>
              </a:tblGrid>
              <a:tr h="525206">
                <a:tc>
                  <a:txBody>
                    <a:bodyPr/>
                    <a:lstStyle/>
                    <a:p>
                      <a:pPr algn="ctr"/>
                      <a:r>
                        <a:rPr lang="it-IT" sz="1600" b="1" dirty="0">
                          <a:solidFill>
                            <a:schemeClr val="bg1"/>
                          </a:solidFill>
                        </a:rPr>
                        <a:t>Numero core</a:t>
                      </a:r>
                    </a:p>
                  </a:txBody>
                  <a:tcPr marL="139037" marR="104278" marT="69519" marB="69519"/>
                </a:tc>
                <a:tc>
                  <a:txBody>
                    <a:bodyPr/>
                    <a:lstStyle/>
                    <a:p>
                      <a:pPr algn="ctr"/>
                      <a:r>
                        <a:rPr lang="it-IT" sz="1600" b="1" dirty="0">
                          <a:solidFill>
                            <a:schemeClr val="bg1"/>
                          </a:solidFill>
                        </a:rPr>
                        <a:t>Tempo totale</a:t>
                      </a:r>
                    </a:p>
                  </a:txBody>
                  <a:tcPr marL="139037" marR="104278" marT="69519" marB="69519"/>
                </a:tc>
                <a:extLst>
                  <a:ext uri="{0D108BD9-81ED-4DB2-BD59-A6C34878D82A}">
                    <a16:rowId xmlns:a16="http://schemas.microsoft.com/office/drawing/2014/main" val="294088524"/>
                  </a:ext>
                </a:extLst>
              </a:tr>
              <a:tr h="525206">
                <a:tc>
                  <a:txBody>
                    <a:bodyPr/>
                    <a:lstStyle/>
                    <a:p>
                      <a:pPr algn="ctr"/>
                      <a:r>
                        <a:rPr lang="it-IT" sz="2000" dirty="0">
                          <a:solidFill>
                            <a:schemeClr val="tx1">
                              <a:lumMod val="75000"/>
                              <a:lumOff val="25000"/>
                            </a:schemeClr>
                          </a:solidFill>
                        </a:rPr>
                        <a:t>2</a:t>
                      </a:r>
                    </a:p>
                  </a:txBody>
                  <a:tcPr marL="139037" marR="104278" marT="69519" marB="69519"/>
                </a:tc>
                <a:tc>
                  <a:txBody>
                    <a:bodyPr/>
                    <a:lstStyle/>
                    <a:p>
                      <a:pPr algn="ctr"/>
                      <a:r>
                        <a:rPr lang="it-IT" sz="2000" dirty="0">
                          <a:solidFill>
                            <a:schemeClr val="tx1">
                              <a:lumMod val="75000"/>
                              <a:lumOff val="25000"/>
                            </a:schemeClr>
                          </a:solidFill>
                        </a:rPr>
                        <a:t>4.57 min</a:t>
                      </a:r>
                    </a:p>
                  </a:txBody>
                  <a:tcPr marL="139037" marR="104278" marT="69519" marB="69519"/>
                </a:tc>
                <a:extLst>
                  <a:ext uri="{0D108BD9-81ED-4DB2-BD59-A6C34878D82A}">
                    <a16:rowId xmlns:a16="http://schemas.microsoft.com/office/drawing/2014/main" val="395176769"/>
                  </a:ext>
                </a:extLst>
              </a:tr>
              <a:tr h="392273">
                <a:tc>
                  <a:txBody>
                    <a:bodyPr/>
                    <a:lstStyle/>
                    <a:p>
                      <a:pPr algn="ctr"/>
                      <a:r>
                        <a:rPr lang="it-IT" sz="2000" dirty="0">
                          <a:solidFill>
                            <a:schemeClr val="tx1">
                              <a:lumMod val="75000"/>
                              <a:lumOff val="25000"/>
                            </a:schemeClr>
                          </a:solidFill>
                        </a:rPr>
                        <a:t>4</a:t>
                      </a:r>
                    </a:p>
                  </a:txBody>
                  <a:tcPr marL="139037" marR="104278" marT="69519" marB="69519">
                    <a:solidFill>
                      <a:srgbClr val="D3E0DF"/>
                    </a:solidFill>
                  </a:tcPr>
                </a:tc>
                <a:tc>
                  <a:txBody>
                    <a:bodyPr/>
                    <a:lstStyle/>
                    <a:p>
                      <a:pPr algn="ctr"/>
                      <a:r>
                        <a:rPr lang="it-IT" sz="2000" dirty="0">
                          <a:solidFill>
                            <a:schemeClr val="tx1">
                              <a:lumMod val="75000"/>
                              <a:lumOff val="25000"/>
                            </a:schemeClr>
                          </a:solidFill>
                        </a:rPr>
                        <a:t>3.33 min</a:t>
                      </a:r>
                    </a:p>
                  </a:txBody>
                  <a:tcPr marL="139037" marR="104278" marT="69519" marB="69519">
                    <a:solidFill>
                      <a:srgbClr val="D3E0DF"/>
                    </a:solidFill>
                  </a:tcPr>
                </a:tc>
                <a:extLst>
                  <a:ext uri="{0D108BD9-81ED-4DB2-BD59-A6C34878D82A}">
                    <a16:rowId xmlns:a16="http://schemas.microsoft.com/office/drawing/2014/main" val="2677663214"/>
                  </a:ext>
                </a:extLst>
              </a:tr>
            </a:tbl>
          </a:graphicData>
        </a:graphic>
      </p:graphicFrame>
    </p:spTree>
    <p:extLst>
      <p:ext uri="{BB962C8B-B14F-4D97-AF65-F5344CB8AC3E}">
        <p14:creationId xmlns:p14="http://schemas.microsoft.com/office/powerpoint/2010/main" val="17796210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9267909" y="2023110"/>
            <a:ext cx="2469624" cy="2846070"/>
          </a:xfrm>
        </p:spPr>
        <p:txBody>
          <a:bodyPr vert="horz" lIns="91440" tIns="45720" rIns="91440" bIns="45720" rtlCol="0" anchor="ctr">
            <a:normAutofit/>
          </a:bodyPr>
          <a:lstStyle/>
          <a:p>
            <a:r>
              <a:rPr lang="en-US" sz="3700" kern="1200">
                <a:solidFill>
                  <a:schemeClr val="tx1"/>
                </a:solidFill>
                <a:effectLst>
                  <a:outerShdw blurRad="38100" dist="38100" dir="2700000" algn="tl">
                    <a:srgbClr val="000000">
                      <a:alpha val="43137"/>
                    </a:srgbClr>
                  </a:outerShdw>
                </a:effectLst>
                <a:latin typeface="+mj-lt"/>
                <a:ea typeface="+mj-ea"/>
                <a:cs typeface="+mj-cs"/>
              </a:rPr>
              <a:t>Web UI con Grafana</a:t>
            </a:r>
          </a:p>
        </p:txBody>
      </p:sp>
      <p:sp>
        <p:nvSpPr>
          <p:cNvPr id="17" name="Rectangle 1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dashboard_grafana_live">
            <a:hlinkClick r:id="" action="ppaction://media"/>
            <a:extLst>
              <a:ext uri="{FF2B5EF4-FFF2-40B4-BE49-F238E27FC236}">
                <a16:creationId xmlns:a16="http://schemas.microsoft.com/office/drawing/2014/main" id="{2F82BD09-B2AA-FDE5-4C30-9269A0FBC04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45238" y="1324643"/>
            <a:ext cx="7608304" cy="4279670"/>
          </a:xfrm>
          <a:prstGeom prst="rect">
            <a:avLst/>
          </a:prstGeom>
        </p:spPr>
      </p:pic>
      <p:sp>
        <p:nvSpPr>
          <p:cNvPr id="21" name="Rectangle 20">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egnaposto piè di pagina 4">
            <a:extLst>
              <a:ext uri="{FF2B5EF4-FFF2-40B4-BE49-F238E27FC236}">
                <a16:creationId xmlns:a16="http://schemas.microsoft.com/office/drawing/2014/main" id="{60918847-FE7F-8B82-BD99-80E317BA988A}"/>
              </a:ext>
            </a:extLst>
          </p:cNvPr>
          <p:cNvSpPr>
            <a:spLocks noGrp="1"/>
          </p:cNvSpPr>
          <p:nvPr>
            <p:ph type="ftr" sz="quarter" idx="11"/>
          </p:nvPr>
        </p:nvSpPr>
        <p:spPr>
          <a:xfrm>
            <a:off x="4038600" y="6492240"/>
            <a:ext cx="4114800" cy="365125"/>
          </a:xfrm>
        </p:spPr>
        <p:txBody>
          <a:bodyPr vert="horz" lIns="91440" tIns="45720" rIns="91440" bIns="45720" rtlCol="0" anchor="ctr">
            <a:normAutofit/>
          </a:bodyPr>
          <a:lstStyle/>
          <a:p>
            <a:pPr defTabSz="914400">
              <a:spcAft>
                <a:spcPts val="600"/>
              </a:spcAft>
            </a:pPr>
            <a:r>
              <a:rPr lang="en-US" kern="1200">
                <a:solidFill>
                  <a:schemeClr val="tx1">
                    <a:tint val="75000"/>
                  </a:schemeClr>
                </a:solidFill>
                <a:latin typeface="+mn-lt"/>
                <a:ea typeface="+mn-ea"/>
                <a:cs typeface="+mn-cs"/>
              </a:rPr>
              <a:t>Cecilia Calavaro</a:t>
            </a:r>
          </a:p>
        </p:txBody>
      </p:sp>
      <p:sp>
        <p:nvSpPr>
          <p:cNvPr id="6" name="Segnaposto numero diapositiva 5">
            <a:extLst>
              <a:ext uri="{FF2B5EF4-FFF2-40B4-BE49-F238E27FC236}">
                <a16:creationId xmlns:a16="http://schemas.microsoft.com/office/drawing/2014/main" id="{A8F2846F-CF40-BED2-8146-047D4361F199}"/>
              </a:ext>
            </a:extLst>
          </p:cNvPr>
          <p:cNvSpPr>
            <a:spLocks noGrp="1"/>
          </p:cNvSpPr>
          <p:nvPr>
            <p:ph type="sldNum" sz="quarter" idx="12"/>
          </p:nvPr>
        </p:nvSpPr>
        <p:spPr>
          <a:xfrm>
            <a:off x="8610599" y="6492240"/>
            <a:ext cx="3126933" cy="365125"/>
          </a:xfrm>
        </p:spPr>
        <p:txBody>
          <a:bodyPr vert="horz" lIns="91440" tIns="45720" rIns="91440" bIns="45720" rtlCol="0" anchor="ctr">
            <a:normAutofit/>
          </a:bodyPr>
          <a:lstStyle/>
          <a:p>
            <a:pPr defTabSz="914400">
              <a:spcAft>
                <a:spcPts val="600"/>
              </a:spcAft>
            </a:pPr>
            <a:fld id="{9CF2A24D-71F0-42F2-8A58-2B954854DE7E}" type="slidenum">
              <a:rPr lang="en-US" smtClean="0"/>
              <a:pPr defTabSz="914400">
                <a:spcAft>
                  <a:spcPts val="600"/>
                </a:spcAft>
              </a:pPr>
              <a:t>22</a:t>
            </a:fld>
            <a:endParaRPr lang="en-US"/>
          </a:p>
        </p:txBody>
      </p:sp>
    </p:spTree>
    <p:extLst>
      <p:ext uri="{BB962C8B-B14F-4D97-AF65-F5344CB8AC3E}">
        <p14:creationId xmlns:p14="http://schemas.microsoft.com/office/powerpoint/2010/main" val="233714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0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9" name="Rectangle 28">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32">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043631" y="809898"/>
            <a:ext cx="9942716" cy="1554480"/>
          </a:xfrm>
        </p:spPr>
        <p:txBody>
          <a:bodyPr anchor="ctr">
            <a:normAutofit/>
          </a:bodyPr>
          <a:lstStyle/>
          <a:p>
            <a:r>
              <a:rPr lang="en-US" dirty="0" err="1">
                <a:effectLst>
                  <a:outerShdw blurRad="38100" dist="38100" dir="2700000" algn="tl">
                    <a:srgbClr val="000000">
                      <a:alpha val="43137"/>
                    </a:srgbClr>
                  </a:outerShdw>
                </a:effectLst>
              </a:rPr>
              <a:t>Conclusioni</a:t>
            </a:r>
            <a:endParaRPr lang="it-IT" dirty="0">
              <a:effectLst>
                <a:outerShdw blurRad="38100" dist="38100" dir="2700000" algn="tl">
                  <a:srgbClr val="000000">
                    <a:alpha val="43137"/>
                  </a:srgbClr>
                </a:outerShdw>
              </a:effectLst>
            </a:endParaRPr>
          </a:p>
        </p:txBody>
      </p:sp>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40079" y="2693045"/>
            <a:ext cx="10907487" cy="3313771"/>
          </a:xfrm>
        </p:spPr>
        <p:txBody>
          <a:bodyPr anchor="ctr">
            <a:normAutofit/>
          </a:bodyPr>
          <a:lstStyle/>
          <a:p>
            <a:pPr algn="just"/>
            <a:endParaRPr lang="it-IT" sz="2100" dirty="0">
              <a:sym typeface="Wingdings" panose="05000000000000000000" pitchFamily="2" charset="2"/>
            </a:endParaRPr>
          </a:p>
          <a:p>
            <a:pPr algn="just"/>
            <a:r>
              <a:rPr lang="en-US" sz="2100" dirty="0" err="1">
                <a:sym typeface="Wingdings" panose="05000000000000000000" pitchFamily="2" charset="2"/>
              </a:rPr>
              <a:t>Pubblicazione</a:t>
            </a:r>
            <a:r>
              <a:rPr lang="en-US" sz="2100" dirty="0">
                <a:sym typeface="Wingdings" panose="05000000000000000000" pitchFamily="2" charset="2"/>
              </a:rPr>
              <a:t>: Cecilia Calavaro, Gabriele Russo </a:t>
            </a:r>
            <a:r>
              <a:rPr lang="en-US" sz="2100" dirty="0" err="1">
                <a:sym typeface="Wingdings" panose="05000000000000000000" pitchFamily="2" charset="2"/>
              </a:rPr>
              <a:t>Russo</a:t>
            </a:r>
            <a:r>
              <a:rPr lang="en-US" sz="2100" dirty="0">
                <a:sym typeface="Wingdings" panose="05000000000000000000" pitchFamily="2" charset="2"/>
              </a:rPr>
              <a:t>, and Valeria </a:t>
            </a:r>
            <a:r>
              <a:rPr lang="en-US" sz="2100" dirty="0" err="1">
                <a:sym typeface="Wingdings" panose="05000000000000000000" pitchFamily="2" charset="2"/>
              </a:rPr>
              <a:t>Cardellini</a:t>
            </a:r>
            <a:r>
              <a:rPr lang="en-US" sz="2100" dirty="0">
                <a:sym typeface="Wingdings" panose="05000000000000000000" pitchFamily="2" charset="2"/>
              </a:rPr>
              <a:t>. 2022. </a:t>
            </a:r>
            <a:r>
              <a:rPr lang="it-IT" sz="2100" b="0" i="0" u="none" strike="noStrike" baseline="0" dirty="0">
                <a:latin typeface="SFRM1200"/>
              </a:rPr>
              <a:t>«</a:t>
            </a:r>
            <a:r>
              <a:rPr lang="it-IT" sz="2100" b="0" i="1" u="none" strike="noStrike" baseline="0" dirty="0">
                <a:latin typeface="SFRM1200"/>
              </a:rPr>
              <a:t>Real-Time Analysis </a:t>
            </a:r>
            <a:r>
              <a:rPr lang="en-US" sz="2100" b="0" i="1" u="none" strike="noStrike" baseline="0" dirty="0">
                <a:latin typeface="SFRM1200"/>
              </a:rPr>
              <a:t>of Market Data Leveraging Apache </a:t>
            </a:r>
            <a:r>
              <a:rPr lang="en-US" sz="2100" b="0" i="1" u="none" strike="noStrike" baseline="0" dirty="0" err="1">
                <a:latin typeface="SFRM1200"/>
              </a:rPr>
              <a:t>Flink</a:t>
            </a:r>
            <a:r>
              <a:rPr lang="en-US" sz="2100" b="0" i="0" u="none" strike="noStrike" baseline="0" dirty="0">
                <a:latin typeface="SFRM1200"/>
              </a:rPr>
              <a:t>»</a:t>
            </a:r>
            <a:r>
              <a:rPr lang="en-US" sz="2100" dirty="0">
                <a:sym typeface="Wingdings" panose="05000000000000000000" pitchFamily="2" charset="2"/>
              </a:rPr>
              <a:t>. In Proceedings of the 16th ACM International Conference on Distributed and Event-Based Systems (DEBS '22). Association for Computing Machinery, New York, NY, USA, 162–165. </a:t>
            </a:r>
            <a:r>
              <a:rPr lang="en-US" sz="2100" dirty="0">
                <a:sym typeface="Wingdings" panose="05000000000000000000" pitchFamily="2" charset="2"/>
                <a:hlinkClick r:id="rId3"/>
              </a:rPr>
              <a:t>https://doi.org/10.1145/3524860.3539650</a:t>
            </a:r>
            <a:endParaRPr lang="en-US" sz="2100" dirty="0">
              <a:sym typeface="Wingdings" panose="05000000000000000000" pitchFamily="2" charset="2"/>
            </a:endParaRPr>
          </a:p>
          <a:p>
            <a:pPr algn="just"/>
            <a:r>
              <a:rPr lang="it-IT" sz="2100" dirty="0">
                <a:sym typeface="Wingdings" panose="05000000000000000000" pitchFamily="2" charset="2"/>
              </a:rPr>
              <a:t>Codice sorgente: </a:t>
            </a:r>
            <a:r>
              <a:rPr lang="it-IT" sz="2100" dirty="0">
                <a:sym typeface="Wingdings" panose="05000000000000000000" pitchFamily="2" charset="2"/>
                <a:hlinkClick r:id="rId4"/>
              </a:rPr>
              <a:t>https://github.com/ceciliacal/thesisWork</a:t>
            </a:r>
            <a:r>
              <a:rPr lang="it-IT" sz="2100" dirty="0">
                <a:sym typeface="Wingdings" panose="05000000000000000000" pitchFamily="2" charset="2"/>
              </a:rPr>
              <a:t> </a:t>
            </a:r>
            <a:endParaRPr lang="it-IT" sz="2100" dirty="0"/>
          </a:p>
          <a:p>
            <a:pPr lvl="1" algn="just"/>
            <a:endParaRPr lang="it-IT" sz="2100" dirty="0"/>
          </a:p>
          <a:p>
            <a:pPr algn="just"/>
            <a:endParaRPr lang="it-IT" sz="2100" dirty="0"/>
          </a:p>
        </p:txBody>
      </p:sp>
      <p:cxnSp>
        <p:nvCxnSpPr>
          <p:cNvPr id="35" name="Straight Connector 34">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egnaposto piè di pagina 3">
            <a:extLst>
              <a:ext uri="{FF2B5EF4-FFF2-40B4-BE49-F238E27FC236}">
                <a16:creationId xmlns:a16="http://schemas.microsoft.com/office/drawing/2014/main" id="{03D9B3D9-B6D8-99B8-EA30-D3FBD8C8F91C}"/>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5" name="Segnaposto numero diapositiva 4">
            <a:extLst>
              <a:ext uri="{FF2B5EF4-FFF2-40B4-BE49-F238E27FC236}">
                <a16:creationId xmlns:a16="http://schemas.microsoft.com/office/drawing/2014/main" id="{7FDA2385-8398-4A98-34AB-6920D05C742D}"/>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23</a:t>
            </a:fld>
            <a:endParaRPr lang="it-IT"/>
          </a:p>
        </p:txBody>
      </p:sp>
    </p:spTree>
    <p:extLst>
      <p:ext uri="{BB962C8B-B14F-4D97-AF65-F5344CB8AC3E}">
        <p14:creationId xmlns:p14="http://schemas.microsoft.com/office/powerpoint/2010/main" val="20567087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8">
            <a:extLst>
              <a:ext uri="{FF2B5EF4-FFF2-40B4-BE49-F238E27FC236}">
                <a16:creationId xmlns:a16="http://schemas.microsoft.com/office/drawing/2014/main" id="{D5B339F4-93B9-4E04-9721-143AD6782E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0">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0"/>
            <a:ext cx="7147352" cy="5777808"/>
            <a:chOff x="329184" y="1"/>
            <a:chExt cx="524256" cy="5777808"/>
          </a:xfrm>
        </p:grpSpPr>
        <p:cxnSp>
          <p:nvCxnSpPr>
            <p:cNvPr id="12" name="Straight Connector 11">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1" name="Rectangle 12">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1"/>
              <a:ext cx="524256" cy="55321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2" name="Rectangle 14">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1"/>
            <a:ext cx="10999072" cy="532513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olo 3">
            <a:extLst>
              <a:ext uri="{FF2B5EF4-FFF2-40B4-BE49-F238E27FC236}">
                <a16:creationId xmlns:a16="http://schemas.microsoft.com/office/drawing/2014/main" id="{604591FE-C0C5-4095-AC0E-FD5A5827DC55}"/>
              </a:ext>
            </a:extLst>
          </p:cNvPr>
          <p:cNvSpPr>
            <a:spLocks noGrp="1"/>
          </p:cNvSpPr>
          <p:nvPr>
            <p:ph type="ctrTitle"/>
          </p:nvPr>
        </p:nvSpPr>
        <p:spPr>
          <a:xfrm>
            <a:off x="1524000" y="1231961"/>
            <a:ext cx="9144000" cy="2387600"/>
          </a:xfrm>
        </p:spPr>
        <p:txBody>
          <a:bodyPr>
            <a:normAutofit/>
          </a:bodyPr>
          <a:lstStyle/>
          <a:p>
            <a:r>
              <a:rPr lang="it-IT" dirty="0"/>
              <a:t>Grazie per l’attenzione!</a:t>
            </a:r>
          </a:p>
        </p:txBody>
      </p:sp>
      <p:sp>
        <p:nvSpPr>
          <p:cNvPr id="2" name="Segnaposto piè di pagina 1">
            <a:extLst>
              <a:ext uri="{FF2B5EF4-FFF2-40B4-BE49-F238E27FC236}">
                <a16:creationId xmlns:a16="http://schemas.microsoft.com/office/drawing/2014/main" id="{9F35CCF5-6254-1434-0724-80D4DF8253EB}"/>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3" name="Segnaposto numero diapositiva 2">
            <a:extLst>
              <a:ext uri="{FF2B5EF4-FFF2-40B4-BE49-F238E27FC236}">
                <a16:creationId xmlns:a16="http://schemas.microsoft.com/office/drawing/2014/main" id="{9D5850C3-C073-98F1-35BB-4B7CFDFC241B}"/>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24</a:t>
            </a:fld>
            <a:endParaRPr lang="it-IT"/>
          </a:p>
        </p:txBody>
      </p:sp>
    </p:spTree>
    <p:extLst>
      <p:ext uri="{BB962C8B-B14F-4D97-AF65-F5344CB8AC3E}">
        <p14:creationId xmlns:p14="http://schemas.microsoft.com/office/powerpoint/2010/main" val="1191171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14">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16">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28" name="Rectangle 17">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18">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153618" y="1239927"/>
            <a:ext cx="4746460" cy="4680583"/>
          </a:xfrm>
        </p:spPr>
        <p:txBody>
          <a:bodyPr anchor="ctr">
            <a:normAutofit/>
          </a:bodyPr>
          <a:lstStyle/>
          <a:p>
            <a:r>
              <a:rPr lang="en-US" dirty="0" err="1">
                <a:effectLst>
                  <a:outerShdw blurRad="38100" dist="38100" dir="2700000" algn="tl">
                    <a:srgbClr val="000000">
                      <a:alpha val="43137"/>
                    </a:srgbClr>
                  </a:outerShdw>
                </a:effectLst>
              </a:rPr>
              <a:t>Obiettivo</a:t>
            </a:r>
            <a:endParaRPr lang="it-IT" dirty="0">
              <a:effectLst>
                <a:outerShdw blurRad="38100" dist="38100" dir="2700000" algn="tl">
                  <a:srgbClr val="000000">
                    <a:alpha val="43137"/>
                  </a:srgbClr>
                </a:outerShdw>
              </a:effectLst>
            </a:endParaRPr>
          </a:p>
        </p:txBody>
      </p:sp>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291924" y="1545650"/>
            <a:ext cx="4971824" cy="4680583"/>
          </a:xfrm>
        </p:spPr>
        <p:txBody>
          <a:bodyPr anchor="ctr">
            <a:noAutofit/>
          </a:bodyPr>
          <a:lstStyle/>
          <a:p>
            <a:r>
              <a:rPr lang="it-IT" sz="2100" dirty="0"/>
              <a:t>Soluzione proposta per l’</a:t>
            </a:r>
            <a:r>
              <a:rPr lang="it-IT" sz="2100" b="1" dirty="0"/>
              <a:t>ACM DEBS Grand Challenge 2022</a:t>
            </a:r>
            <a:r>
              <a:rPr lang="it-IT" sz="2100" dirty="0"/>
              <a:t> (GC) </a:t>
            </a:r>
            <a:r>
              <a:rPr lang="it-IT" sz="2100" dirty="0">
                <a:sym typeface="Wingdings" panose="05000000000000000000" pitchFamily="2" charset="2"/>
              </a:rPr>
              <a:t> </a:t>
            </a:r>
            <a:r>
              <a:rPr lang="en-US" sz="2100" dirty="0" err="1"/>
              <a:t>implementazione</a:t>
            </a:r>
            <a:r>
              <a:rPr lang="en-US" sz="2100" dirty="0"/>
              <a:t> di </a:t>
            </a:r>
            <a:r>
              <a:rPr lang="en-US" sz="2100" dirty="0" err="1"/>
              <a:t>una</a:t>
            </a:r>
            <a:r>
              <a:rPr lang="en-US" sz="2100" dirty="0"/>
              <a:t> </a:t>
            </a:r>
            <a:r>
              <a:rPr lang="en-US" sz="2100" dirty="0" err="1"/>
              <a:t>strategia</a:t>
            </a:r>
            <a:r>
              <a:rPr lang="en-US" sz="2100" dirty="0"/>
              <a:t> di trading</a:t>
            </a:r>
          </a:p>
          <a:p>
            <a:pPr lvl="0">
              <a:spcBef>
                <a:spcPts val="4200"/>
              </a:spcBef>
            </a:pPr>
            <a:r>
              <a:rPr lang="it-IT" sz="2100" dirty="0"/>
              <a:t>La soluzione è un’applicazione distribuita basata su </a:t>
            </a:r>
            <a:r>
              <a:rPr lang="it-IT" sz="2100" b="1" dirty="0"/>
              <a:t>Data Stream Processing </a:t>
            </a:r>
            <a:r>
              <a:rPr lang="it-IT" sz="2100" dirty="0"/>
              <a:t>che effettua analisi in tempo reale di dati di mercato per:</a:t>
            </a:r>
            <a:endParaRPr lang="en-US" sz="2100" dirty="0"/>
          </a:p>
          <a:p>
            <a:pPr marL="720000" lvl="1">
              <a:spcBef>
                <a:spcPts val="800"/>
              </a:spcBef>
              <a:buFont typeface="Courier New" panose="02070309020205020404" pitchFamily="49" charset="0"/>
              <a:buChar char="o"/>
            </a:pPr>
            <a:r>
              <a:rPr lang="it-IT" sz="2100" dirty="0"/>
              <a:t>calcolare in maniera efficiente degli indicatori di tendenze</a:t>
            </a:r>
            <a:endParaRPr lang="en-US" sz="2100" dirty="0"/>
          </a:p>
          <a:p>
            <a:pPr marL="720000" lvl="1">
              <a:spcBef>
                <a:spcPts val="800"/>
              </a:spcBef>
              <a:buFont typeface="Courier New" panose="02070309020205020404" pitchFamily="49" charset="0"/>
              <a:buChar char="o"/>
            </a:pPr>
            <a:r>
              <a:rPr lang="it-IT" sz="2100" dirty="0"/>
              <a:t>rilevare dei modelli simili a quelli utilizzati dai trader per decidere se acquistare o vendere sui mercati finanziari</a:t>
            </a:r>
            <a:endParaRPr lang="en-US" sz="2100" dirty="0"/>
          </a:p>
          <a:p>
            <a:endParaRPr lang="it-IT" sz="2100" dirty="0"/>
          </a:p>
          <a:p>
            <a:endParaRPr lang="it-IT" sz="2100" dirty="0"/>
          </a:p>
        </p:txBody>
      </p:sp>
      <p:sp>
        <p:nvSpPr>
          <p:cNvPr id="4" name="Segnaposto piè di pagina 3">
            <a:extLst>
              <a:ext uri="{FF2B5EF4-FFF2-40B4-BE49-F238E27FC236}">
                <a16:creationId xmlns:a16="http://schemas.microsoft.com/office/drawing/2014/main" id="{427EF5D0-4116-463C-5819-E30D260B5912}"/>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5" name="Segnaposto numero diapositiva 4">
            <a:extLst>
              <a:ext uri="{FF2B5EF4-FFF2-40B4-BE49-F238E27FC236}">
                <a16:creationId xmlns:a16="http://schemas.microsoft.com/office/drawing/2014/main" id="{AE074E2F-6757-19A5-F763-10BF6BF22BC7}"/>
              </a:ext>
            </a:extLst>
          </p:cNvPr>
          <p:cNvSpPr>
            <a:spLocks noGrp="1"/>
          </p:cNvSpPr>
          <p:nvPr>
            <p:ph type="sldNum" sz="quarter" idx="12"/>
          </p:nvPr>
        </p:nvSpPr>
        <p:spPr>
          <a:xfrm>
            <a:off x="8610600" y="6492240"/>
            <a:ext cx="1871749" cy="365125"/>
          </a:xfrm>
        </p:spPr>
        <p:txBody>
          <a:bodyPr>
            <a:normAutofit/>
          </a:bodyPr>
          <a:lstStyle/>
          <a:p>
            <a:pPr>
              <a:spcAft>
                <a:spcPts val="600"/>
              </a:spcAft>
            </a:pPr>
            <a:fld id="{9CF2A24D-71F0-42F2-8A58-2B954854DE7E}" type="slidenum">
              <a:rPr lang="it-IT" smtClean="0"/>
              <a:pPr>
                <a:spcAft>
                  <a:spcPts val="600"/>
                </a:spcAft>
              </a:pPr>
              <a:t>3</a:t>
            </a:fld>
            <a:endParaRPr lang="it-IT"/>
          </a:p>
        </p:txBody>
      </p:sp>
    </p:spTree>
    <p:extLst>
      <p:ext uri="{BB962C8B-B14F-4D97-AF65-F5344CB8AC3E}">
        <p14:creationId xmlns:p14="http://schemas.microsoft.com/office/powerpoint/2010/main" val="4127552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2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9" name="Group 3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2" name="Rectangle 3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0" name="Rectangle 3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043631" y="809898"/>
            <a:ext cx="9942716" cy="1554480"/>
          </a:xfrm>
        </p:spPr>
        <p:txBody>
          <a:bodyPr anchor="ctr">
            <a:normAutofit/>
          </a:bodyPr>
          <a:lstStyle/>
          <a:p>
            <a:r>
              <a:rPr lang="en-US" dirty="0">
                <a:effectLst>
                  <a:outerShdw blurRad="38100" dist="38100" dir="2700000" algn="tl">
                    <a:srgbClr val="000000">
                      <a:alpha val="43137"/>
                    </a:srgbClr>
                  </a:outerShdw>
                </a:effectLst>
              </a:rPr>
              <a:t>Query 1: </a:t>
            </a:r>
            <a:r>
              <a:rPr lang="en-US" dirty="0" err="1">
                <a:effectLst>
                  <a:outerShdw blurRad="38100" dist="38100" dir="2700000" algn="tl">
                    <a:srgbClr val="000000">
                      <a:alpha val="43137"/>
                    </a:srgbClr>
                  </a:outerShdw>
                </a:effectLst>
              </a:rPr>
              <a:t>indicatori</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quantitativi</a:t>
            </a:r>
            <a:endParaRPr lang="it-IT" dirty="0">
              <a:effectLst>
                <a:outerShdw blurRad="38100" dist="38100" dir="2700000" algn="tl">
                  <a:srgbClr val="000000">
                    <a:alpha val="43137"/>
                  </a:srgbClr>
                </a:outerShdw>
              </a:effectLst>
            </a:endParaRPr>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40079" y="2202126"/>
                <a:ext cx="10907487" cy="4964246"/>
              </a:xfrm>
            </p:spPr>
            <p:txBody>
              <a:bodyPr anchor="ctr">
                <a:noAutofit/>
              </a:bodyPr>
              <a:lstStyle/>
              <a:p>
                <a:pPr marL="0" indent="0" algn="ctr">
                  <a:buNone/>
                </a:pPr>
                <a:endParaRPr lang="it-IT" sz="2000" dirty="0"/>
              </a:p>
              <a:p>
                <a:pPr marL="0" indent="0" algn="ctr">
                  <a:spcBef>
                    <a:spcPts val="600"/>
                  </a:spcBef>
                  <a:buNone/>
                </a:pPr>
                <a:r>
                  <a:rPr lang="it-IT" sz="2400" dirty="0"/>
                  <a:t>Query: Gli ultimi EMA(38) ed EMA(100) per ogni simbolo e per ogni batch</a:t>
                </a:r>
                <a:endParaRPr lang="it-IT" sz="2000" dirty="0"/>
              </a:p>
              <a:p>
                <a:pPr>
                  <a:lnSpc>
                    <a:spcPct val="100000"/>
                  </a:lnSpc>
                  <a:spcBef>
                    <a:spcPts val="1200"/>
                  </a:spcBef>
                </a:pPr>
                <a:r>
                  <a:rPr lang="it-IT" sz="2100" b="1" dirty="0"/>
                  <a:t>EMA (</a:t>
                </a:r>
                <a:r>
                  <a:rPr lang="it-IT" sz="2100" b="1" dirty="0" err="1"/>
                  <a:t>Exponential</a:t>
                </a:r>
                <a:r>
                  <a:rPr lang="it-IT" sz="2100" b="1" dirty="0"/>
                  <a:t> </a:t>
                </a:r>
                <a:r>
                  <a:rPr lang="it-IT" sz="2100" b="1" dirty="0" err="1"/>
                  <a:t>Moving</a:t>
                </a:r>
                <a:r>
                  <a:rPr lang="it-IT" sz="2100" b="1" dirty="0"/>
                  <a:t> </a:t>
                </a:r>
                <a:r>
                  <a:rPr lang="it-IT" sz="2100" b="1" dirty="0" err="1"/>
                  <a:t>Average</a:t>
                </a:r>
                <a:r>
                  <a:rPr lang="it-IT" sz="2100" b="1" dirty="0"/>
                  <a:t>)</a:t>
                </a:r>
                <a:r>
                  <a:rPr lang="it-IT" sz="2100" dirty="0"/>
                  <a:t>: indicatore essenziale nell’analisi tecnica per identificare i trend</a:t>
                </a:r>
              </a:p>
              <a:p>
                <a:pPr marL="0" indent="0">
                  <a:spcBef>
                    <a:spcPts val="600"/>
                  </a:spcBef>
                  <a:buNone/>
                </a:pPr>
                <a14:m>
                  <m:oMathPara xmlns:m="http://schemas.openxmlformats.org/officeDocument/2006/math">
                    <m:oMathParaPr>
                      <m:jc m:val="center"/>
                    </m:oMathParaPr>
                    <m:oMath xmlns:m="http://schemas.openxmlformats.org/officeDocument/2006/math">
                      <m:sSubSup>
                        <m:sSubSupPr>
                          <m:ctrlPr>
                            <a:rPr lang="it-IT" sz="2100" b="0" i="1">
                              <a:latin typeface="Cambria Math" panose="02040503050406030204" pitchFamily="18" charset="0"/>
                            </a:rPr>
                          </m:ctrlPr>
                        </m:sSubSupPr>
                        <m:e>
                          <m:r>
                            <a:rPr lang="it-IT" sz="2100" b="0" i="1">
                              <a:latin typeface="Cambria Math" panose="02040503050406030204" pitchFamily="18" charset="0"/>
                            </a:rPr>
                            <m:t>𝐸𝑀𝐴</m:t>
                          </m:r>
                        </m:e>
                        <m:sub>
                          <m:sSub>
                            <m:sSubPr>
                              <m:ctrlPr>
                                <a:rPr lang="it-IT" sz="2100" b="0" i="1">
                                  <a:latin typeface="Cambria Math" panose="02040503050406030204" pitchFamily="18" charset="0"/>
                                </a:rPr>
                              </m:ctrlPr>
                            </m:sSubPr>
                            <m:e>
                              <m:r>
                                <a:rPr lang="it-IT" sz="2100" b="0" i="1">
                                  <a:latin typeface="Cambria Math" panose="02040503050406030204" pitchFamily="18" charset="0"/>
                                </a:rPr>
                                <m:t>𝑤</m:t>
                              </m:r>
                            </m:e>
                            <m:sub>
                              <m:r>
                                <a:rPr lang="it-IT" sz="2100" b="0" i="1">
                                  <a:latin typeface="Cambria Math" panose="02040503050406030204" pitchFamily="18" charset="0"/>
                                </a:rPr>
                                <m:t>𝑖</m:t>
                              </m:r>
                            </m:sub>
                          </m:sSub>
                        </m:sub>
                        <m:sup>
                          <m:r>
                            <a:rPr lang="it-IT" sz="2100" b="0" i="1">
                              <a:latin typeface="Cambria Math" panose="02040503050406030204" pitchFamily="18" charset="0"/>
                            </a:rPr>
                            <m:t>𝑗</m:t>
                          </m:r>
                        </m:sup>
                      </m:sSubSup>
                      <m:r>
                        <a:rPr lang="it-IT" sz="2100" i="1">
                          <a:latin typeface="Cambria Math" panose="02040503050406030204" pitchFamily="18" charset="0"/>
                        </a:rPr>
                        <m:t>=</m:t>
                      </m:r>
                      <m:d>
                        <m:dPr>
                          <m:begChr m:val="["/>
                          <m:endChr m:val="]"/>
                          <m:ctrlPr>
                            <a:rPr lang="it-IT" sz="2100" i="1">
                              <a:latin typeface="Cambria Math" panose="02040503050406030204" pitchFamily="18" charset="0"/>
                            </a:rPr>
                          </m:ctrlPr>
                        </m:dPr>
                        <m:e>
                          <m:sSub>
                            <m:sSubPr>
                              <m:ctrlPr>
                                <a:rPr lang="it-IT" sz="2100" i="1">
                                  <a:latin typeface="Cambria Math" panose="02040503050406030204" pitchFamily="18" charset="0"/>
                                </a:rPr>
                              </m:ctrlPr>
                            </m:sSubPr>
                            <m:e>
                              <m:r>
                                <a:rPr lang="it-IT" sz="2100" b="0" i="1">
                                  <a:latin typeface="Cambria Math" panose="02040503050406030204" pitchFamily="18" charset="0"/>
                                </a:rPr>
                                <m:t>𝐶𝑙𝑜𝑠𝑒</m:t>
                              </m:r>
                            </m:e>
                            <m:sub>
                              <m:sSub>
                                <m:sSubPr>
                                  <m:ctrlPr>
                                    <a:rPr lang="it-IT" sz="2100" i="1">
                                      <a:latin typeface="Cambria Math" panose="02040503050406030204" pitchFamily="18" charset="0"/>
                                    </a:rPr>
                                  </m:ctrlPr>
                                </m:sSubPr>
                                <m:e>
                                  <m:r>
                                    <a:rPr lang="it-IT" sz="2100" b="0" i="1">
                                      <a:latin typeface="Cambria Math" panose="02040503050406030204" pitchFamily="18" charset="0"/>
                                    </a:rPr>
                                    <m:t>𝑤</m:t>
                                  </m:r>
                                </m:e>
                                <m:sub>
                                  <m:r>
                                    <a:rPr lang="it-IT" sz="2100" b="0" i="1">
                                      <a:latin typeface="Cambria Math" panose="02040503050406030204" pitchFamily="18" charset="0"/>
                                    </a:rPr>
                                    <m:t>𝑖</m:t>
                                  </m:r>
                                </m:sub>
                              </m:sSub>
                            </m:sub>
                          </m:sSub>
                          <m:r>
                            <a:rPr lang="it-IT" sz="2100" i="1">
                              <a:latin typeface="Cambria Math" panose="02040503050406030204" pitchFamily="18" charset="0"/>
                              <a:ea typeface="Cambria Math" panose="02040503050406030204" pitchFamily="18" charset="0"/>
                            </a:rPr>
                            <m:t>∙</m:t>
                          </m:r>
                          <m:r>
                            <a:rPr lang="it-IT" sz="2100" b="0" i="1">
                              <a:latin typeface="Cambria Math" panose="02040503050406030204" pitchFamily="18" charset="0"/>
                              <a:ea typeface="Cambria Math" panose="02040503050406030204" pitchFamily="18" charset="0"/>
                            </a:rPr>
                            <m:t> </m:t>
                          </m:r>
                          <m:d>
                            <m:dPr>
                              <m:ctrlPr>
                                <a:rPr lang="it-IT" sz="2100" b="0" i="1">
                                  <a:latin typeface="Cambria Math" panose="02040503050406030204" pitchFamily="18" charset="0"/>
                                  <a:ea typeface="Cambria Math" panose="02040503050406030204" pitchFamily="18" charset="0"/>
                                </a:rPr>
                              </m:ctrlPr>
                            </m:dPr>
                            <m:e>
                              <m:f>
                                <m:fPr>
                                  <m:ctrlPr>
                                    <a:rPr lang="it-IT" sz="2100" b="0" i="1">
                                      <a:latin typeface="Cambria Math" panose="02040503050406030204" pitchFamily="18" charset="0"/>
                                      <a:ea typeface="Cambria Math" panose="02040503050406030204" pitchFamily="18" charset="0"/>
                                    </a:rPr>
                                  </m:ctrlPr>
                                </m:fPr>
                                <m:num>
                                  <m:r>
                                    <a:rPr lang="it-IT" sz="2100" b="0" i="1">
                                      <a:latin typeface="Cambria Math" panose="02040503050406030204" pitchFamily="18" charset="0"/>
                                      <a:ea typeface="Cambria Math" panose="02040503050406030204" pitchFamily="18" charset="0"/>
                                    </a:rPr>
                                    <m:t>2</m:t>
                                  </m:r>
                                </m:num>
                                <m:den>
                                  <m:r>
                                    <a:rPr lang="it-IT" sz="2100" b="0" i="1">
                                      <a:latin typeface="Cambria Math" panose="02040503050406030204" pitchFamily="18" charset="0"/>
                                      <a:ea typeface="Cambria Math" panose="02040503050406030204" pitchFamily="18" charset="0"/>
                                    </a:rPr>
                                    <m:t>𝑖</m:t>
                                  </m:r>
                                  <m:r>
                                    <a:rPr lang="it-IT" sz="2100" b="0" i="1">
                                      <a:latin typeface="Cambria Math" panose="02040503050406030204" pitchFamily="18" charset="0"/>
                                      <a:ea typeface="Cambria Math" panose="02040503050406030204" pitchFamily="18" charset="0"/>
                                    </a:rPr>
                                    <m:t>+</m:t>
                                  </m:r>
                                  <m:r>
                                    <a:rPr lang="it-IT" sz="2100" b="0" i="1">
                                      <a:latin typeface="Cambria Math" panose="02040503050406030204" pitchFamily="18" charset="0"/>
                                      <a:ea typeface="Cambria Math" panose="02040503050406030204" pitchFamily="18" charset="0"/>
                                    </a:rPr>
                                    <m:t>𝑗</m:t>
                                  </m:r>
                                </m:den>
                              </m:f>
                            </m:e>
                          </m:d>
                        </m:e>
                      </m:d>
                      <m:r>
                        <a:rPr lang="it-IT" sz="2100" b="0" i="1">
                          <a:latin typeface="Cambria Math" panose="02040503050406030204" pitchFamily="18" charset="0"/>
                        </a:rPr>
                        <m:t>+</m:t>
                      </m:r>
                      <m:sSubSup>
                        <m:sSubSupPr>
                          <m:ctrlPr>
                            <a:rPr lang="it-IT" sz="2100" i="1">
                              <a:latin typeface="Cambria Math" panose="02040503050406030204" pitchFamily="18" charset="0"/>
                            </a:rPr>
                          </m:ctrlPr>
                        </m:sSubSupPr>
                        <m:e>
                          <m:r>
                            <a:rPr lang="it-IT" sz="2100" i="1">
                              <a:latin typeface="Cambria Math" panose="02040503050406030204" pitchFamily="18" charset="0"/>
                            </a:rPr>
                            <m:t>𝐸𝑀𝐴</m:t>
                          </m:r>
                        </m:e>
                        <m:sub>
                          <m:sSub>
                            <m:sSubPr>
                              <m:ctrlPr>
                                <a:rPr lang="it-IT" sz="2100" i="1">
                                  <a:latin typeface="Cambria Math" panose="02040503050406030204" pitchFamily="18" charset="0"/>
                                </a:rPr>
                              </m:ctrlPr>
                            </m:sSubPr>
                            <m:e>
                              <m:r>
                                <a:rPr lang="it-IT" sz="2100" i="1">
                                  <a:latin typeface="Cambria Math" panose="02040503050406030204" pitchFamily="18" charset="0"/>
                                </a:rPr>
                                <m:t>𝑤</m:t>
                              </m:r>
                            </m:e>
                            <m:sub>
                              <m:r>
                                <a:rPr lang="it-IT" sz="2100" i="1">
                                  <a:latin typeface="Cambria Math" panose="02040503050406030204" pitchFamily="18" charset="0"/>
                                </a:rPr>
                                <m:t>𝑖</m:t>
                              </m:r>
                              <m:r>
                                <a:rPr lang="it-IT" sz="2100" b="0" i="1">
                                  <a:latin typeface="Cambria Math" panose="02040503050406030204" pitchFamily="18" charset="0"/>
                                </a:rPr>
                                <m:t>−1</m:t>
                              </m:r>
                            </m:sub>
                          </m:sSub>
                        </m:sub>
                        <m:sup>
                          <m:r>
                            <a:rPr lang="it-IT" sz="2100" i="1">
                              <a:latin typeface="Cambria Math" panose="02040503050406030204" pitchFamily="18" charset="0"/>
                            </a:rPr>
                            <m:t>𝑗</m:t>
                          </m:r>
                        </m:sup>
                      </m:sSubSup>
                      <m:r>
                        <a:rPr lang="it-IT" sz="2100" i="1">
                          <a:latin typeface="Cambria Math" panose="02040503050406030204" pitchFamily="18" charset="0"/>
                          <a:ea typeface="Cambria Math" panose="02040503050406030204" pitchFamily="18" charset="0"/>
                        </a:rPr>
                        <m:t>∙</m:t>
                      </m:r>
                      <m:d>
                        <m:dPr>
                          <m:begChr m:val="["/>
                          <m:endChr m:val="]"/>
                          <m:ctrlPr>
                            <a:rPr lang="it-IT" sz="2100" i="1">
                              <a:latin typeface="Cambria Math" panose="02040503050406030204" pitchFamily="18" charset="0"/>
                              <a:ea typeface="Cambria Math" panose="02040503050406030204" pitchFamily="18" charset="0"/>
                            </a:rPr>
                          </m:ctrlPr>
                        </m:dPr>
                        <m:e>
                          <m:r>
                            <a:rPr lang="it-IT" sz="2100" b="0" i="1">
                              <a:latin typeface="Cambria Math" panose="02040503050406030204" pitchFamily="18" charset="0"/>
                              <a:ea typeface="Cambria Math" panose="02040503050406030204" pitchFamily="18" charset="0"/>
                            </a:rPr>
                            <m:t>1−</m:t>
                          </m:r>
                          <m:d>
                            <m:dPr>
                              <m:ctrlPr>
                                <a:rPr lang="it-IT" sz="2100" b="0" i="1">
                                  <a:latin typeface="Cambria Math" panose="02040503050406030204" pitchFamily="18" charset="0"/>
                                  <a:ea typeface="Cambria Math" panose="02040503050406030204" pitchFamily="18" charset="0"/>
                                </a:rPr>
                              </m:ctrlPr>
                            </m:dPr>
                            <m:e>
                              <m:f>
                                <m:fPr>
                                  <m:ctrlPr>
                                    <a:rPr lang="it-IT" sz="2100" b="0" i="1">
                                      <a:latin typeface="Cambria Math" panose="02040503050406030204" pitchFamily="18" charset="0"/>
                                      <a:ea typeface="Cambria Math" panose="02040503050406030204" pitchFamily="18" charset="0"/>
                                    </a:rPr>
                                  </m:ctrlPr>
                                </m:fPr>
                                <m:num>
                                  <m:r>
                                    <a:rPr lang="it-IT" sz="2100" b="0" i="1">
                                      <a:latin typeface="Cambria Math" panose="02040503050406030204" pitchFamily="18" charset="0"/>
                                      <a:ea typeface="Cambria Math" panose="02040503050406030204" pitchFamily="18" charset="0"/>
                                    </a:rPr>
                                    <m:t>2</m:t>
                                  </m:r>
                                </m:num>
                                <m:den>
                                  <m:r>
                                    <a:rPr lang="it-IT" sz="2100" b="0" i="1">
                                      <a:latin typeface="Cambria Math" panose="02040503050406030204" pitchFamily="18" charset="0"/>
                                      <a:ea typeface="Cambria Math" panose="02040503050406030204" pitchFamily="18" charset="0"/>
                                    </a:rPr>
                                    <m:t>1+</m:t>
                                  </m:r>
                                  <m:r>
                                    <a:rPr lang="it-IT" sz="2100" b="0" i="1">
                                      <a:latin typeface="Cambria Math" panose="02040503050406030204" pitchFamily="18" charset="0"/>
                                      <a:ea typeface="Cambria Math" panose="02040503050406030204" pitchFamily="18" charset="0"/>
                                    </a:rPr>
                                    <m:t>𝑗</m:t>
                                  </m:r>
                                </m:den>
                              </m:f>
                            </m:e>
                          </m:d>
                        </m:e>
                      </m:d>
                    </m:oMath>
                  </m:oMathPara>
                </a14:m>
                <a:endParaRPr lang="it-IT" sz="2100" dirty="0"/>
              </a:p>
              <a:p>
                <a:pPr marL="914400" lvl="2" indent="0">
                  <a:buNone/>
                </a:pPr>
                <a:r>
                  <a:rPr lang="it-IT" sz="2100" dirty="0"/>
                  <a:t>Dove:</a:t>
                </a:r>
              </a:p>
              <a:p>
                <a:pPr lvl="3"/>
                <a14:m>
                  <m:oMath xmlns:m="http://schemas.openxmlformats.org/officeDocument/2006/math">
                    <m:r>
                      <a:rPr lang="it-IT" sz="2100">
                        <a:latin typeface="Cambria Math" panose="02040503050406030204" pitchFamily="18" charset="0"/>
                      </a:rPr>
                      <m:t>𝑗</m:t>
                    </m:r>
                  </m:oMath>
                </a14:m>
                <a:r>
                  <a:rPr lang="it-IT" sz="2100" dirty="0"/>
                  <a:t>: fattore di </a:t>
                </a:r>
                <a:r>
                  <a:rPr lang="it-IT" sz="2100" dirty="0" err="1"/>
                  <a:t>smoothing</a:t>
                </a:r>
                <a:r>
                  <a:rPr lang="it-IT" sz="2100" dirty="0"/>
                  <a:t> per l’EMA con </a:t>
                </a:r>
                <a14:m>
                  <m:oMath xmlns:m="http://schemas.openxmlformats.org/officeDocument/2006/math">
                    <m:r>
                      <a:rPr lang="it-IT" sz="2100">
                        <a:latin typeface="Cambria Math" panose="02040503050406030204" pitchFamily="18" charset="0"/>
                      </a:rPr>
                      <m:t>𝑗</m:t>
                    </m:r>
                    <m:r>
                      <a:rPr lang="it-IT" sz="2100">
                        <a:latin typeface="Cambria Math" panose="02040503050406030204" pitchFamily="18" charset="0"/>
                      </a:rPr>
                      <m:t>∈</m:t>
                    </m:r>
                    <m:d>
                      <m:dPr>
                        <m:begChr m:val="{"/>
                        <m:endChr m:val="}"/>
                        <m:ctrlPr>
                          <a:rPr lang="it-IT" sz="2100" i="1">
                            <a:latin typeface="Cambria Math" panose="02040503050406030204" pitchFamily="18" charset="0"/>
                          </a:rPr>
                        </m:ctrlPr>
                      </m:dPr>
                      <m:e>
                        <m:r>
                          <a:rPr lang="it-IT" sz="2100">
                            <a:latin typeface="Cambria Math" panose="02040503050406030204" pitchFamily="18" charset="0"/>
                          </a:rPr>
                          <m:t>38,100</m:t>
                        </m:r>
                      </m:e>
                    </m:d>
                  </m:oMath>
                </a14:m>
                <a:r>
                  <a:rPr lang="it-IT" sz="2100" dirty="0"/>
                  <a:t>,</a:t>
                </a:r>
              </a:p>
              <a:p>
                <a:pPr lvl="3"/>
                <a14:m>
                  <m:oMath xmlns:m="http://schemas.openxmlformats.org/officeDocument/2006/math">
                    <m:d>
                      <m:dPr>
                        <m:begChr m:val="|"/>
                        <m:endChr m:val="|"/>
                        <m:ctrlPr>
                          <a:rPr lang="it-IT" sz="2100" i="1">
                            <a:latin typeface="Cambria Math" panose="02040503050406030204" pitchFamily="18" charset="0"/>
                          </a:rPr>
                        </m:ctrlPr>
                      </m:dPr>
                      <m:e>
                        <m:r>
                          <a:rPr lang="it-IT" sz="2100">
                            <a:latin typeface="Cambria Math" panose="02040503050406030204" pitchFamily="18" charset="0"/>
                          </a:rPr>
                          <m:t>𝑤</m:t>
                        </m:r>
                      </m:e>
                    </m:d>
                  </m:oMath>
                </a14:m>
                <a:r>
                  <a:rPr lang="it-IT" sz="2100" dirty="0"/>
                  <a:t>: durata della finestra in minuti,</a:t>
                </a:r>
              </a:p>
              <a:p>
                <a:pPr lvl="3"/>
                <a14:m>
                  <m:oMath xmlns:m="http://schemas.openxmlformats.org/officeDocument/2006/math">
                    <m:sSub>
                      <m:sSubPr>
                        <m:ctrlPr>
                          <a:rPr lang="it-IT" sz="2100" i="1">
                            <a:latin typeface="Cambria Math" panose="02040503050406030204" pitchFamily="18" charset="0"/>
                          </a:rPr>
                        </m:ctrlPr>
                      </m:sSubPr>
                      <m:e>
                        <m:r>
                          <a:rPr lang="it-IT" sz="2100">
                            <a:latin typeface="Cambria Math" panose="02040503050406030204" pitchFamily="18" charset="0"/>
                          </a:rPr>
                          <m:t>𝑤</m:t>
                        </m:r>
                      </m:e>
                      <m:sub>
                        <m:r>
                          <a:rPr lang="it-IT" sz="2100">
                            <a:latin typeface="Cambria Math" panose="02040503050406030204" pitchFamily="18" charset="0"/>
                          </a:rPr>
                          <m:t>𝑖</m:t>
                        </m:r>
                      </m:sub>
                    </m:sSub>
                    <m:r>
                      <a:rPr lang="it-IT" sz="2100">
                        <a:latin typeface="Cambria Math" panose="02040503050406030204" pitchFamily="18" charset="0"/>
                      </a:rPr>
                      <m:t>: </m:t>
                    </m:r>
                    <m:sSub>
                      <m:sSubPr>
                        <m:ctrlPr>
                          <a:rPr lang="it-IT" sz="2100" i="1">
                            <a:latin typeface="Cambria Math" panose="02040503050406030204" pitchFamily="18" charset="0"/>
                          </a:rPr>
                        </m:ctrlPr>
                      </m:sSubPr>
                      <m:e>
                        <m:r>
                          <a:rPr lang="it-IT" sz="2100">
                            <a:latin typeface="Cambria Math" panose="02040503050406030204" pitchFamily="18" charset="0"/>
                          </a:rPr>
                          <m:t>𝑤</m:t>
                        </m:r>
                      </m:e>
                      <m:sub>
                        <m:r>
                          <a:rPr lang="it-IT" sz="2100">
                            <a:latin typeface="Cambria Math" panose="02040503050406030204" pitchFamily="18" charset="0"/>
                          </a:rPr>
                          <m:t>𝑖</m:t>
                        </m:r>
                        <m:r>
                          <a:rPr lang="it-IT" sz="2100">
                            <a:latin typeface="Cambria Math" panose="02040503050406030204" pitchFamily="18" charset="0"/>
                          </a:rPr>
                          <m:t> </m:t>
                        </m:r>
                      </m:sub>
                    </m:sSub>
                    <m:r>
                      <a:rPr lang="it-IT" sz="2100">
                        <a:latin typeface="Cambria Math" panose="02040503050406030204" pitchFamily="18" charset="0"/>
                      </a:rPr>
                      <m:t>=</m:t>
                    </m:r>
                    <m:d>
                      <m:dPr>
                        <m:ctrlPr>
                          <a:rPr lang="it-IT" sz="2100" i="1">
                            <a:latin typeface="Cambria Math" panose="02040503050406030204" pitchFamily="18" charset="0"/>
                          </a:rPr>
                        </m:ctrlPr>
                      </m:dPr>
                      <m:e>
                        <m:sSub>
                          <m:sSubPr>
                            <m:ctrlPr>
                              <a:rPr lang="it-IT" sz="2100" i="1">
                                <a:latin typeface="Cambria Math" panose="02040503050406030204" pitchFamily="18" charset="0"/>
                              </a:rPr>
                            </m:ctrlPr>
                          </m:sSubPr>
                          <m:e>
                            <m:r>
                              <a:rPr lang="it-IT" sz="2100">
                                <a:latin typeface="Cambria Math" panose="02040503050406030204" pitchFamily="18" charset="0"/>
                              </a:rPr>
                              <m:t>𝑡</m:t>
                            </m:r>
                          </m:e>
                          <m:sub>
                            <m:r>
                              <a:rPr lang="it-IT" sz="2100">
                                <a:latin typeface="Cambria Math" panose="02040503050406030204" pitchFamily="18" charset="0"/>
                              </a:rPr>
                              <m:t>𝑎</m:t>
                            </m:r>
                          </m:sub>
                        </m:sSub>
                        <m:r>
                          <a:rPr lang="it-IT" sz="2100">
                            <a:latin typeface="Cambria Math" panose="02040503050406030204" pitchFamily="18" charset="0"/>
                          </a:rPr>
                          <m:t>+ … + </m:t>
                        </m:r>
                        <m:sSub>
                          <m:sSubPr>
                            <m:ctrlPr>
                              <a:rPr lang="it-IT" sz="2100" i="1">
                                <a:latin typeface="Cambria Math" panose="02040503050406030204" pitchFamily="18" charset="0"/>
                              </a:rPr>
                            </m:ctrlPr>
                          </m:sSubPr>
                          <m:e>
                            <m:r>
                              <a:rPr lang="it-IT" sz="2100">
                                <a:latin typeface="Cambria Math" panose="02040503050406030204" pitchFamily="18" charset="0"/>
                              </a:rPr>
                              <m:t>𝑡</m:t>
                            </m:r>
                          </m:e>
                          <m:sub>
                            <m:r>
                              <a:rPr lang="it-IT" sz="2100">
                                <a:latin typeface="Cambria Math" panose="02040503050406030204" pitchFamily="18" charset="0"/>
                              </a:rPr>
                              <m:t>𝑎</m:t>
                            </m:r>
                            <m:r>
                              <a:rPr lang="it-IT" sz="2100">
                                <a:latin typeface="Cambria Math" panose="02040503050406030204" pitchFamily="18" charset="0"/>
                              </a:rPr>
                              <m:t>+</m:t>
                            </m:r>
                            <m:d>
                              <m:dPr>
                                <m:begChr m:val="⌊"/>
                                <m:endChr m:val="⌋"/>
                                <m:ctrlPr>
                                  <a:rPr lang="it-IT" sz="2100" i="1">
                                    <a:latin typeface="Cambria Math" panose="02040503050406030204" pitchFamily="18" charset="0"/>
                                  </a:rPr>
                                </m:ctrlPr>
                              </m:dPr>
                              <m:e>
                                <m:r>
                                  <a:rPr lang="it-IT" sz="2100">
                                    <a:latin typeface="Cambria Math" panose="02040503050406030204" pitchFamily="18" charset="0"/>
                                  </a:rPr>
                                  <m:t>𝑤</m:t>
                                </m:r>
                              </m:e>
                            </m:d>
                          </m:sub>
                        </m:sSub>
                      </m:e>
                    </m:d>
                  </m:oMath>
                </a14:m>
                <a:r>
                  <a:rPr lang="it-IT" sz="2100" dirty="0"/>
                  <a:t>,</a:t>
                </a:r>
              </a:p>
              <a:p>
                <a:pPr lvl="3"/>
                <a14:m>
                  <m:oMath xmlns:m="http://schemas.openxmlformats.org/officeDocument/2006/math">
                    <m:sSub>
                      <m:sSubPr>
                        <m:ctrlPr>
                          <a:rPr lang="it-IT" sz="2100" i="1">
                            <a:latin typeface="Cambria Math" panose="02040503050406030204" pitchFamily="18" charset="0"/>
                          </a:rPr>
                        </m:ctrlPr>
                      </m:sSubPr>
                      <m:e>
                        <m:r>
                          <a:rPr lang="it-IT" sz="2100">
                            <a:latin typeface="Cambria Math" panose="02040503050406030204" pitchFamily="18" charset="0"/>
                          </a:rPr>
                          <m:t>𝐶𝑙𝑜𝑠𝑒</m:t>
                        </m:r>
                      </m:e>
                      <m:sub>
                        <m:sSub>
                          <m:sSubPr>
                            <m:ctrlPr>
                              <a:rPr lang="it-IT" sz="2100" i="1">
                                <a:latin typeface="Cambria Math" panose="02040503050406030204" pitchFamily="18" charset="0"/>
                              </a:rPr>
                            </m:ctrlPr>
                          </m:sSubPr>
                          <m:e>
                            <m:r>
                              <a:rPr lang="it-IT" sz="2100">
                                <a:latin typeface="Cambria Math" panose="02040503050406030204" pitchFamily="18" charset="0"/>
                              </a:rPr>
                              <m:t>𝑤</m:t>
                            </m:r>
                          </m:e>
                          <m:sub>
                            <m:r>
                              <a:rPr lang="it-IT" sz="2100">
                                <a:latin typeface="Cambria Math" panose="02040503050406030204" pitchFamily="18" charset="0"/>
                              </a:rPr>
                              <m:t>𝑖</m:t>
                            </m:r>
                          </m:sub>
                        </m:sSub>
                      </m:sub>
                    </m:sSub>
                  </m:oMath>
                </a14:m>
                <a:r>
                  <a:rPr lang="it-IT" sz="2100" dirty="0"/>
                  <a:t>: ultimo prezzo dell’evento osservato nella finestra </a:t>
                </a:r>
                <a14:m>
                  <m:oMath xmlns:m="http://schemas.openxmlformats.org/officeDocument/2006/math">
                    <m:sSub>
                      <m:sSubPr>
                        <m:ctrlPr>
                          <a:rPr lang="it-IT" sz="2100" i="1">
                            <a:latin typeface="Cambria Math" panose="02040503050406030204" pitchFamily="18" charset="0"/>
                          </a:rPr>
                        </m:ctrlPr>
                      </m:sSubPr>
                      <m:e>
                        <m:r>
                          <a:rPr lang="it-IT" sz="2100">
                            <a:latin typeface="Cambria Math" panose="02040503050406030204" pitchFamily="18" charset="0"/>
                          </a:rPr>
                          <m:t>𝑤</m:t>
                        </m:r>
                      </m:e>
                      <m:sub>
                        <m:r>
                          <a:rPr lang="it-IT" sz="2100">
                            <a:latin typeface="Cambria Math" panose="02040503050406030204" pitchFamily="18" charset="0"/>
                          </a:rPr>
                          <m:t>𝑖</m:t>
                        </m:r>
                      </m:sub>
                    </m:sSub>
                    <m:r>
                      <a:rPr lang="it-IT" sz="2100" b="0" i="0">
                        <a:latin typeface="Cambria Math" panose="02040503050406030204" pitchFamily="18" charset="0"/>
                      </a:rPr>
                      <m:t>.</m:t>
                    </m:r>
                  </m:oMath>
                </a14:m>
                <a:endParaRPr lang="it-IT" sz="2100" dirty="0"/>
              </a:p>
              <a:p>
                <a:endParaRPr lang="it-IT" sz="1800" dirty="0"/>
              </a:p>
              <a:p>
                <a:endParaRPr lang="it-IT" sz="1800" dirty="0"/>
              </a:p>
            </p:txBody>
          </p:sp>
        </mc:Choice>
        <mc:Fallback>
          <p:sp>
            <p:nvSpPr>
              <p:cNvPr id="3" name="Segnaposto contenuto 2">
                <a:extLst>
                  <a:ext uri="{FF2B5EF4-FFF2-40B4-BE49-F238E27FC236}">
                    <a16:creationId xmlns:a16="http://schemas.microsoft.com/office/drawing/2014/main" id="{67497C11-F72B-4877-A9DA-A9FDA464C820}"/>
                  </a:ext>
                </a:extLst>
              </p:cNvPr>
              <p:cNvSpPr>
                <a:spLocks noGrp="1" noRot="1" noChangeAspect="1" noMove="1" noResize="1" noEditPoints="1" noAdjustHandles="1" noChangeArrowheads="1" noChangeShapeType="1" noTextEdit="1"/>
              </p:cNvSpPr>
              <p:nvPr>
                <p:ph idx="1"/>
              </p:nvPr>
            </p:nvSpPr>
            <p:spPr>
              <a:xfrm>
                <a:off x="640079" y="2202126"/>
                <a:ext cx="10907487" cy="4964246"/>
              </a:xfrm>
              <a:blipFill>
                <a:blip r:embed="rId3"/>
                <a:stretch>
                  <a:fillRect l="-559"/>
                </a:stretch>
              </a:blipFill>
            </p:spPr>
            <p:txBody>
              <a:bodyPr/>
              <a:lstStyle/>
              <a:p>
                <a:r>
                  <a:rPr lang="it-IT">
                    <a:noFill/>
                  </a:rPr>
                  <a:t> </a:t>
                </a:r>
              </a:p>
            </p:txBody>
          </p:sp>
        </mc:Fallback>
      </mc:AlternateContent>
      <p:cxnSp>
        <p:nvCxnSpPr>
          <p:cNvPr id="81" name="Straight Connector 3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Segnaposto piè di pagina 5">
            <a:extLst>
              <a:ext uri="{FF2B5EF4-FFF2-40B4-BE49-F238E27FC236}">
                <a16:creationId xmlns:a16="http://schemas.microsoft.com/office/drawing/2014/main" id="{AE761A67-987E-88FA-ACFC-4903529D01A8}"/>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dirty="0"/>
              <a:t>Cecilia Calavaro</a:t>
            </a:r>
          </a:p>
        </p:txBody>
      </p:sp>
      <p:sp>
        <p:nvSpPr>
          <p:cNvPr id="7" name="Segnaposto numero diapositiva 6">
            <a:extLst>
              <a:ext uri="{FF2B5EF4-FFF2-40B4-BE49-F238E27FC236}">
                <a16:creationId xmlns:a16="http://schemas.microsoft.com/office/drawing/2014/main" id="{D8D39E4A-23D8-19FA-8758-6925AA07585E}"/>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4</a:t>
            </a:fld>
            <a:endParaRPr lang="it-IT"/>
          </a:p>
        </p:txBody>
      </p:sp>
    </p:spTree>
    <p:extLst>
      <p:ext uri="{BB962C8B-B14F-4D97-AF65-F5344CB8AC3E}">
        <p14:creationId xmlns:p14="http://schemas.microsoft.com/office/powerpoint/2010/main" val="4266878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28">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9" name="Group 3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2" name="Rectangle 3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0" name="Rectangle 3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043631" y="809898"/>
            <a:ext cx="9942716" cy="1554480"/>
          </a:xfrm>
        </p:spPr>
        <p:txBody>
          <a:bodyPr anchor="ctr">
            <a:normAutofit/>
          </a:bodyPr>
          <a:lstStyle/>
          <a:p>
            <a:r>
              <a:rPr lang="en-US" dirty="0">
                <a:effectLst>
                  <a:outerShdw blurRad="38100" dist="38100" dir="2700000" algn="tl">
                    <a:srgbClr val="000000">
                      <a:alpha val="43137"/>
                    </a:srgbClr>
                  </a:outerShdw>
                </a:effectLst>
              </a:rPr>
              <a:t>Query 1: </a:t>
            </a:r>
            <a:r>
              <a:rPr lang="en-US" dirty="0" err="1">
                <a:effectLst>
                  <a:outerShdw blurRad="38100" dist="38100" dir="2700000" algn="tl">
                    <a:srgbClr val="000000">
                      <a:alpha val="43137"/>
                    </a:srgbClr>
                  </a:outerShdw>
                </a:effectLst>
              </a:rPr>
              <a:t>Esempio</a:t>
            </a:r>
            <a:r>
              <a:rPr lang="en-US" dirty="0">
                <a:effectLst>
                  <a:outerShdw blurRad="38100" dist="38100" dir="2700000" algn="tl">
                    <a:srgbClr val="000000">
                      <a:alpha val="43137"/>
                    </a:srgbClr>
                  </a:outerShdw>
                </a:effectLst>
              </a:rPr>
              <a:t> </a:t>
            </a:r>
            <a:r>
              <a:rPr lang="en-US" dirty="0" err="1">
                <a:effectLst>
                  <a:outerShdw blurRad="38100" dist="38100" dir="2700000" algn="tl">
                    <a:srgbClr val="000000">
                      <a:alpha val="43137"/>
                    </a:srgbClr>
                  </a:outerShdw>
                </a:effectLst>
              </a:rPr>
              <a:t>calcolo</a:t>
            </a:r>
            <a:r>
              <a:rPr lang="en-US" dirty="0">
                <a:effectLst>
                  <a:outerShdw blurRad="38100" dist="38100" dir="2700000" algn="tl">
                    <a:srgbClr val="000000">
                      <a:alpha val="43137"/>
                    </a:srgbClr>
                  </a:outerShdw>
                </a:effectLst>
              </a:rPr>
              <a:t> EMA</a:t>
            </a:r>
            <a:endParaRPr lang="it-IT" dirty="0">
              <a:effectLst>
                <a:outerShdw blurRad="38100" dist="38100" dir="2700000" algn="tl">
                  <a:srgbClr val="000000">
                    <a:alpha val="43137"/>
                  </a:srgbClr>
                </a:outerShdw>
              </a:effectLst>
            </a:endParaRPr>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40079" y="2783744"/>
                <a:ext cx="10907487" cy="3124658"/>
              </a:xfrm>
            </p:spPr>
            <p:txBody>
              <a:bodyPr anchor="ctr">
                <a:noAutofit/>
              </a:bodyPr>
              <a:lstStyle/>
              <a:p>
                <a:pPr algn="just">
                  <a:lnSpc>
                    <a:spcPct val="100000"/>
                  </a:lnSpc>
                  <a:spcBef>
                    <a:spcPts val="0"/>
                  </a:spcBef>
                </a:pPr>
                <a:r>
                  <a:rPr lang="it-IT" sz="2100" b="1" dirty="0"/>
                  <a:t>EMA(38) </a:t>
                </a:r>
                <a:r>
                  <a:rPr lang="it-IT" sz="2100" dirty="0"/>
                  <a:t>per il simbolo</a:t>
                </a:r>
                <a:r>
                  <a:rPr lang="it-IT" sz="2100" b="1" dirty="0"/>
                  <a:t> ‘AAPL</a:t>
                </a:r>
                <a:r>
                  <a:rPr lang="it-IT" sz="2100" dirty="0"/>
                  <a:t>’:</a:t>
                </a:r>
              </a:p>
              <a:p>
                <a:pPr marL="0" indent="0" algn="ctr">
                  <a:spcBef>
                    <a:spcPts val="600"/>
                  </a:spcBef>
                  <a:buNone/>
                </a:pPr>
                <a:endParaRPr lang="it-IT" sz="1800" dirty="0"/>
              </a:p>
              <a:p>
                <a:pPr marL="0" indent="0" algn="ctr">
                  <a:spcBef>
                    <a:spcPts val="600"/>
                  </a:spcBef>
                  <a:buNone/>
                </a:pPr>
                <a:endParaRPr lang="it-IT" sz="1800" dirty="0"/>
              </a:p>
              <a:p>
                <a:pPr marL="0" indent="0">
                  <a:spcBef>
                    <a:spcPts val="600"/>
                  </a:spcBef>
                  <a:buNone/>
                </a:pPr>
                <a:r>
                  <a:rPr lang="it-IT" sz="1800" b="0" dirty="0"/>
                  <a:t>		</a:t>
                </a:r>
                <a14:m>
                  <m:oMath xmlns:m="http://schemas.openxmlformats.org/officeDocument/2006/math">
                    <m:sSubSup>
                      <m:sSubSupPr>
                        <m:ctrlPr>
                          <a:rPr lang="it-IT" sz="2400" b="0" i="1">
                            <a:latin typeface="Cambria Math" panose="02040503050406030204" pitchFamily="18" charset="0"/>
                          </a:rPr>
                        </m:ctrlPr>
                      </m:sSubSupPr>
                      <m:e>
                        <m:r>
                          <a:rPr lang="it-IT" sz="2400" b="0" i="1">
                            <a:latin typeface="Cambria Math" panose="02040503050406030204" pitchFamily="18" charset="0"/>
                          </a:rPr>
                          <m:t>𝐸𝑀𝐴</m:t>
                        </m:r>
                      </m:e>
                      <m:sub>
                        <m:r>
                          <a:rPr lang="it-IT" sz="2400" b="0" i="1" smtClean="0">
                            <a:latin typeface="Cambria Math" panose="02040503050406030204" pitchFamily="18" charset="0"/>
                          </a:rPr>
                          <m:t>8.00−8.05</m:t>
                        </m:r>
                      </m:sub>
                      <m:sup>
                        <m:r>
                          <a:rPr lang="it-IT" sz="2400" b="0" i="1" smtClean="0">
                            <a:latin typeface="Cambria Math" panose="02040503050406030204" pitchFamily="18" charset="0"/>
                          </a:rPr>
                          <m:t>38</m:t>
                        </m:r>
                      </m:sup>
                    </m:sSubSup>
                  </m:oMath>
                </a14:m>
                <a:r>
                  <a:rPr lang="it-IT" sz="2400" dirty="0"/>
                  <a:t> </a:t>
                </a:r>
              </a:p>
              <a:p>
                <a:pPr marL="914400" lvl="2" indent="0">
                  <a:buNone/>
                </a:pPr>
                <a:endParaRPr lang="it-IT" sz="1800" dirty="0"/>
              </a:p>
              <a:p>
                <a:endParaRPr lang="it-IT" sz="1800" dirty="0"/>
              </a:p>
              <a:p>
                <a:endParaRPr lang="it-IT" sz="1800" dirty="0"/>
              </a:p>
            </p:txBody>
          </p:sp>
        </mc:Choice>
        <mc:Fallback>
          <p:sp>
            <p:nvSpPr>
              <p:cNvPr id="3" name="Segnaposto contenuto 2">
                <a:extLst>
                  <a:ext uri="{FF2B5EF4-FFF2-40B4-BE49-F238E27FC236}">
                    <a16:creationId xmlns:a16="http://schemas.microsoft.com/office/drawing/2014/main" id="{67497C11-F72B-4877-A9DA-A9FDA464C820}"/>
                  </a:ext>
                </a:extLst>
              </p:cNvPr>
              <p:cNvSpPr>
                <a:spLocks noGrp="1" noRot="1" noChangeAspect="1" noMove="1" noResize="1" noEditPoints="1" noAdjustHandles="1" noChangeArrowheads="1" noChangeShapeType="1" noTextEdit="1"/>
              </p:cNvSpPr>
              <p:nvPr>
                <p:ph idx="1"/>
              </p:nvPr>
            </p:nvSpPr>
            <p:spPr>
              <a:xfrm>
                <a:off x="640079" y="2783744"/>
                <a:ext cx="10907487" cy="3124658"/>
              </a:xfrm>
              <a:blipFill>
                <a:blip r:embed="rId3"/>
                <a:stretch>
                  <a:fillRect l="-559"/>
                </a:stretch>
              </a:blipFill>
            </p:spPr>
            <p:txBody>
              <a:bodyPr/>
              <a:lstStyle/>
              <a:p>
                <a:r>
                  <a:rPr lang="it-IT">
                    <a:noFill/>
                  </a:rPr>
                  <a:t> </a:t>
                </a:r>
              </a:p>
            </p:txBody>
          </p:sp>
        </mc:Fallback>
      </mc:AlternateContent>
      <p:cxnSp>
        <p:nvCxnSpPr>
          <p:cNvPr id="81" name="Straight Connector 3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Segnaposto piè di pagina 5">
            <a:extLst>
              <a:ext uri="{FF2B5EF4-FFF2-40B4-BE49-F238E27FC236}">
                <a16:creationId xmlns:a16="http://schemas.microsoft.com/office/drawing/2014/main" id="{AE761A67-987E-88FA-ACFC-4903529D01A8}"/>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7" name="Segnaposto numero diapositiva 6">
            <a:extLst>
              <a:ext uri="{FF2B5EF4-FFF2-40B4-BE49-F238E27FC236}">
                <a16:creationId xmlns:a16="http://schemas.microsoft.com/office/drawing/2014/main" id="{D8D39E4A-23D8-19FA-8758-6925AA07585E}"/>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5</a:t>
            </a:fld>
            <a:endParaRPr lang="it-IT"/>
          </a:p>
        </p:txBody>
      </p:sp>
      <p:cxnSp>
        <p:nvCxnSpPr>
          <p:cNvPr id="5" name="Connettore 2 4">
            <a:extLst>
              <a:ext uri="{FF2B5EF4-FFF2-40B4-BE49-F238E27FC236}">
                <a16:creationId xmlns:a16="http://schemas.microsoft.com/office/drawing/2014/main" id="{F121CE1B-07A7-347B-F862-5871D16ADA81}"/>
              </a:ext>
            </a:extLst>
          </p:cNvPr>
          <p:cNvCxnSpPr>
            <a:cxnSpLocks/>
          </p:cNvCxnSpPr>
          <p:nvPr/>
        </p:nvCxnSpPr>
        <p:spPr>
          <a:xfrm flipV="1">
            <a:off x="4438740" y="4156123"/>
            <a:ext cx="836342" cy="2369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9" name="Connettore 2 8">
            <a:extLst>
              <a:ext uri="{FF2B5EF4-FFF2-40B4-BE49-F238E27FC236}">
                <a16:creationId xmlns:a16="http://schemas.microsoft.com/office/drawing/2014/main" id="{4DBEE7C3-8CE2-3A76-AFB0-80346DC12CC2}"/>
              </a:ext>
            </a:extLst>
          </p:cNvPr>
          <p:cNvCxnSpPr>
            <a:cxnSpLocks/>
          </p:cNvCxnSpPr>
          <p:nvPr/>
        </p:nvCxnSpPr>
        <p:spPr>
          <a:xfrm>
            <a:off x="4438740" y="4477890"/>
            <a:ext cx="836342" cy="34823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2" name="CasellaDiTesto 11">
                <a:extLst>
                  <a:ext uri="{FF2B5EF4-FFF2-40B4-BE49-F238E27FC236}">
                    <a16:creationId xmlns:a16="http://schemas.microsoft.com/office/drawing/2014/main" id="{4DF4F433-8AFE-ED16-9FD1-C577E61F342A}"/>
                  </a:ext>
                </a:extLst>
              </p:cNvPr>
              <p:cNvSpPr txBox="1"/>
              <p:nvPr/>
            </p:nvSpPr>
            <p:spPr>
              <a:xfrm>
                <a:off x="5385109" y="3931384"/>
                <a:ext cx="3111191" cy="461665"/>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b>
                        <m:sSubPr>
                          <m:ctrlPr>
                            <a:rPr lang="it-IT" sz="2400" i="1" smtClean="0">
                              <a:latin typeface="Cambria Math" panose="02040503050406030204" pitchFamily="18" charset="0"/>
                            </a:rPr>
                          </m:ctrlPr>
                        </m:sSubPr>
                        <m:e>
                          <m:r>
                            <a:rPr lang="it-IT" sz="2400" b="0" i="1" smtClean="0">
                              <a:latin typeface="Cambria Math" panose="02040503050406030204" pitchFamily="18" charset="0"/>
                            </a:rPr>
                            <m:t>𝑈𝑙𝑡𝑖𝑚𝑜</m:t>
                          </m:r>
                          <m:r>
                            <a:rPr lang="it-IT" sz="2400" b="0" i="1" smtClean="0">
                              <a:latin typeface="Cambria Math" panose="02040503050406030204" pitchFamily="18" charset="0"/>
                            </a:rPr>
                            <m:t> </m:t>
                          </m:r>
                          <m:r>
                            <a:rPr lang="it-IT" sz="2400" b="0" i="1" smtClean="0">
                              <a:latin typeface="Cambria Math" panose="02040503050406030204" pitchFamily="18" charset="0"/>
                            </a:rPr>
                            <m:t>𝑝𝑟𝑒𝑧𝑧𝑜</m:t>
                          </m:r>
                        </m:e>
                        <m:sub>
                          <m:r>
                            <a:rPr lang="it-IT" sz="2400" b="0" i="1" smtClean="0">
                              <a:latin typeface="Cambria Math" panose="02040503050406030204" pitchFamily="18" charset="0"/>
                            </a:rPr>
                            <m:t>8.00−8.05</m:t>
                          </m:r>
                        </m:sub>
                      </m:sSub>
                    </m:oMath>
                  </m:oMathPara>
                </a14:m>
                <a:endParaRPr lang="it-IT" dirty="0"/>
              </a:p>
            </p:txBody>
          </p:sp>
        </mc:Choice>
        <mc:Fallback>
          <p:sp>
            <p:nvSpPr>
              <p:cNvPr id="12" name="CasellaDiTesto 11">
                <a:extLst>
                  <a:ext uri="{FF2B5EF4-FFF2-40B4-BE49-F238E27FC236}">
                    <a16:creationId xmlns:a16="http://schemas.microsoft.com/office/drawing/2014/main" id="{4DF4F433-8AFE-ED16-9FD1-C577E61F342A}"/>
                  </a:ext>
                </a:extLst>
              </p:cNvPr>
              <p:cNvSpPr txBox="1">
                <a:spLocks noRot="1" noChangeAspect="1" noMove="1" noResize="1" noEditPoints="1" noAdjustHandles="1" noChangeArrowheads="1" noChangeShapeType="1" noTextEdit="1"/>
              </p:cNvSpPr>
              <p:nvPr/>
            </p:nvSpPr>
            <p:spPr>
              <a:xfrm>
                <a:off x="5385109" y="3931384"/>
                <a:ext cx="3111191" cy="461665"/>
              </a:xfrm>
              <a:prstGeom prst="rect">
                <a:avLst/>
              </a:prstGeom>
              <a:blipFill>
                <a:blip r:embed="rId4"/>
                <a:stretch>
                  <a:fillRect l="-587" r="-391" b="-9211"/>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14" name="CasellaDiTesto 13">
                <a:extLst>
                  <a:ext uri="{FF2B5EF4-FFF2-40B4-BE49-F238E27FC236}">
                    <a16:creationId xmlns:a16="http://schemas.microsoft.com/office/drawing/2014/main" id="{B94075DE-FC2F-A95B-184A-3D5A10B699C7}"/>
                  </a:ext>
                </a:extLst>
              </p:cNvPr>
              <p:cNvSpPr txBox="1"/>
              <p:nvPr/>
            </p:nvSpPr>
            <p:spPr>
              <a:xfrm>
                <a:off x="5414587" y="4587661"/>
                <a:ext cx="3111191" cy="476925"/>
              </a:xfrm>
              <a:prstGeom prst="rect">
                <a:avLst/>
              </a:prstGeom>
              <a:noFill/>
            </p:spPr>
            <p:txBody>
              <a:bodyPr wrap="square" rtlCol="0">
                <a:spAutoFit/>
              </a:bodyPr>
              <a:lstStyle/>
              <a:p>
                <a:pPr/>
                <a14:m>
                  <m:oMathPara xmlns:m="http://schemas.openxmlformats.org/officeDocument/2006/math">
                    <m:oMathParaPr>
                      <m:jc m:val="left"/>
                    </m:oMathParaPr>
                    <m:oMath xmlns:m="http://schemas.openxmlformats.org/officeDocument/2006/math">
                      <m:sSubSup>
                        <m:sSubSupPr>
                          <m:ctrlPr>
                            <a:rPr lang="it-IT" sz="2400" i="1" smtClean="0">
                              <a:latin typeface="Cambria Math" panose="02040503050406030204" pitchFamily="18" charset="0"/>
                            </a:rPr>
                          </m:ctrlPr>
                        </m:sSubSupPr>
                        <m:e>
                          <m:r>
                            <a:rPr lang="it-IT" sz="2400" i="1">
                              <a:latin typeface="Cambria Math" panose="02040503050406030204" pitchFamily="18" charset="0"/>
                            </a:rPr>
                            <m:t>𝐸𝑀𝐴</m:t>
                          </m:r>
                        </m:e>
                        <m:sub>
                          <m:r>
                            <a:rPr lang="it-IT" sz="2400" b="0" i="1" smtClean="0">
                              <a:latin typeface="Cambria Math" panose="02040503050406030204" pitchFamily="18" charset="0"/>
                            </a:rPr>
                            <m:t>7.55</m:t>
                          </m:r>
                          <m:r>
                            <a:rPr lang="it-IT" sz="2400" i="1">
                              <a:latin typeface="Cambria Math" panose="02040503050406030204" pitchFamily="18" charset="0"/>
                            </a:rPr>
                            <m:t>−8.0</m:t>
                          </m:r>
                          <m:r>
                            <a:rPr lang="it-IT" sz="2400" b="0" i="1" smtClean="0">
                              <a:latin typeface="Cambria Math" panose="02040503050406030204" pitchFamily="18" charset="0"/>
                            </a:rPr>
                            <m:t>0</m:t>
                          </m:r>
                        </m:sub>
                        <m:sup>
                          <m:r>
                            <a:rPr lang="it-IT" sz="2400" i="1">
                              <a:latin typeface="Cambria Math" panose="02040503050406030204" pitchFamily="18" charset="0"/>
                            </a:rPr>
                            <m:t>38</m:t>
                          </m:r>
                        </m:sup>
                      </m:sSubSup>
                    </m:oMath>
                  </m:oMathPara>
                </a14:m>
                <a:endParaRPr lang="it-IT" dirty="0"/>
              </a:p>
            </p:txBody>
          </p:sp>
        </mc:Choice>
        <mc:Fallback>
          <p:sp>
            <p:nvSpPr>
              <p:cNvPr id="14" name="CasellaDiTesto 13">
                <a:extLst>
                  <a:ext uri="{FF2B5EF4-FFF2-40B4-BE49-F238E27FC236}">
                    <a16:creationId xmlns:a16="http://schemas.microsoft.com/office/drawing/2014/main" id="{B94075DE-FC2F-A95B-184A-3D5A10B699C7}"/>
                  </a:ext>
                </a:extLst>
              </p:cNvPr>
              <p:cNvSpPr txBox="1">
                <a:spLocks noRot="1" noChangeAspect="1" noMove="1" noResize="1" noEditPoints="1" noAdjustHandles="1" noChangeArrowheads="1" noChangeShapeType="1" noTextEdit="1"/>
              </p:cNvSpPr>
              <p:nvPr/>
            </p:nvSpPr>
            <p:spPr>
              <a:xfrm>
                <a:off x="5414587" y="4587661"/>
                <a:ext cx="3111191" cy="476925"/>
              </a:xfrm>
              <a:prstGeom prst="rect">
                <a:avLst/>
              </a:prstGeom>
              <a:blipFill>
                <a:blip r:embed="rId5"/>
                <a:stretch>
                  <a:fillRect l="-391" b="-3846"/>
                </a:stretch>
              </a:blipFill>
            </p:spPr>
            <p:txBody>
              <a:bodyPr/>
              <a:lstStyle/>
              <a:p>
                <a:r>
                  <a:rPr lang="it-IT">
                    <a:noFill/>
                  </a:rPr>
                  <a:t> </a:t>
                </a:r>
              </a:p>
            </p:txBody>
          </p:sp>
        </mc:Fallback>
      </mc:AlternateContent>
    </p:spTree>
    <p:extLst>
      <p:ext uri="{BB962C8B-B14F-4D97-AF65-F5344CB8AC3E}">
        <p14:creationId xmlns:p14="http://schemas.microsoft.com/office/powerpoint/2010/main" val="3059742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9" name="Rectangle 28">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3" name="Rectangle 32">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043631" y="809898"/>
            <a:ext cx="9942716" cy="1554480"/>
          </a:xfrm>
        </p:spPr>
        <p:txBody>
          <a:bodyPr anchor="ctr">
            <a:normAutofit/>
          </a:bodyPr>
          <a:lstStyle/>
          <a:p>
            <a:r>
              <a:rPr lang="en-US" dirty="0" err="1">
                <a:effectLst>
                  <a:outerShdw blurRad="38100" dist="38100" dir="2700000" algn="tl">
                    <a:srgbClr val="000000">
                      <a:alpha val="43137"/>
                    </a:srgbClr>
                  </a:outerShdw>
                </a:effectLst>
              </a:rPr>
              <a:t>Cos’è</a:t>
            </a:r>
            <a:r>
              <a:rPr lang="en-US" dirty="0">
                <a:effectLst>
                  <a:outerShdw blurRad="38100" dist="38100" dir="2700000" algn="tl">
                    <a:srgbClr val="000000">
                      <a:alpha val="43137"/>
                    </a:srgbClr>
                  </a:outerShdw>
                </a:effectLst>
              </a:rPr>
              <a:t> un breakout?</a:t>
            </a:r>
            <a:endParaRPr lang="it-IT" dirty="0">
              <a:effectLst>
                <a:outerShdw blurRad="38100" dist="38100" dir="2700000" algn="tl">
                  <a:srgbClr val="000000">
                    <a:alpha val="43137"/>
                  </a:srgbClr>
                </a:outerShdw>
              </a:effectLst>
            </a:endParaRPr>
          </a:p>
        </p:txBody>
      </p:sp>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40079" y="2583379"/>
            <a:ext cx="10907487" cy="3533103"/>
          </a:xfrm>
        </p:spPr>
        <p:txBody>
          <a:bodyPr anchor="ctr">
            <a:normAutofit/>
          </a:bodyPr>
          <a:lstStyle/>
          <a:p>
            <a:pPr algn="just"/>
            <a:endParaRPr lang="it-IT" sz="2100" dirty="0">
              <a:sym typeface="Wingdings" panose="05000000000000000000" pitchFamily="2" charset="2"/>
            </a:endParaRPr>
          </a:p>
          <a:p>
            <a:pPr algn="just"/>
            <a:r>
              <a:rPr lang="it-IT" sz="2100" dirty="0">
                <a:sym typeface="Wingdings" panose="05000000000000000000" pitchFamily="2" charset="2"/>
              </a:rPr>
              <a:t>È un fenomeno nel trading che descrive cambiamenti significativi nell’andamento di un prezzo che rivelano l’inizio di un trend</a:t>
            </a:r>
          </a:p>
          <a:p>
            <a:pPr algn="just"/>
            <a:endParaRPr lang="it-IT" sz="2100" dirty="0">
              <a:sym typeface="Wingdings" panose="05000000000000000000" pitchFamily="2" charset="2"/>
            </a:endParaRPr>
          </a:p>
          <a:p>
            <a:pPr algn="just"/>
            <a:r>
              <a:rPr lang="it-IT" sz="2100" dirty="0"/>
              <a:t>È possibile identificare pattern di breakout tenendo traccia di 2 EMA per simbolo calcolati in intervalli temporali diversi </a:t>
            </a:r>
            <a:r>
              <a:rPr lang="it-IT" sz="2100" dirty="0">
                <a:sym typeface="Wingdings" panose="05000000000000000000" pitchFamily="2" charset="2"/>
              </a:rPr>
              <a:t> g</a:t>
            </a:r>
            <a:r>
              <a:rPr lang="it-IT" sz="2100" dirty="0"/>
              <a:t>li EMA calcolati nella query 1 sono l’input della query 2</a:t>
            </a:r>
          </a:p>
          <a:p>
            <a:pPr algn="just"/>
            <a:endParaRPr lang="it-IT" sz="2100" dirty="0"/>
          </a:p>
          <a:p>
            <a:pPr lvl="1" algn="just"/>
            <a:endParaRPr lang="it-IT" sz="2100" dirty="0"/>
          </a:p>
          <a:p>
            <a:pPr algn="just"/>
            <a:endParaRPr lang="it-IT" sz="2100" dirty="0"/>
          </a:p>
        </p:txBody>
      </p:sp>
      <p:cxnSp>
        <p:nvCxnSpPr>
          <p:cNvPr id="35" name="Straight Connector 34">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egnaposto piè di pagina 3">
            <a:extLst>
              <a:ext uri="{FF2B5EF4-FFF2-40B4-BE49-F238E27FC236}">
                <a16:creationId xmlns:a16="http://schemas.microsoft.com/office/drawing/2014/main" id="{03D9B3D9-B6D8-99B8-EA30-D3FBD8C8F91C}"/>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5" name="Segnaposto numero diapositiva 4">
            <a:extLst>
              <a:ext uri="{FF2B5EF4-FFF2-40B4-BE49-F238E27FC236}">
                <a16:creationId xmlns:a16="http://schemas.microsoft.com/office/drawing/2014/main" id="{7FDA2385-8398-4A98-34AB-6920D05C742D}"/>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6</a:t>
            </a:fld>
            <a:endParaRPr lang="it-IT"/>
          </a:p>
        </p:txBody>
      </p:sp>
    </p:spTree>
    <p:extLst>
      <p:ext uri="{BB962C8B-B14F-4D97-AF65-F5344CB8AC3E}">
        <p14:creationId xmlns:p14="http://schemas.microsoft.com/office/powerpoint/2010/main" val="1204112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14">
            <a:extLst>
              <a:ext uri="{FF2B5EF4-FFF2-40B4-BE49-F238E27FC236}">
                <a16:creationId xmlns:a16="http://schemas.microsoft.com/office/drawing/2014/main" id="{28D31E1B-0407-4223-9642-0B642CBF5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16">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29" name="Rectangle 17">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18">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9">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67266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043631" y="873940"/>
            <a:ext cx="5052369" cy="1035781"/>
          </a:xfrm>
        </p:spPr>
        <p:txBody>
          <a:bodyPr anchor="ctr">
            <a:noAutofit/>
          </a:bodyPr>
          <a:lstStyle/>
          <a:p>
            <a:r>
              <a:rPr lang="en-US" dirty="0">
                <a:effectLst>
                  <a:outerShdw blurRad="38100" dist="38100" dir="2700000" algn="tl">
                    <a:srgbClr val="000000">
                      <a:alpha val="43137"/>
                    </a:srgbClr>
                  </a:outerShdw>
                </a:effectLst>
              </a:rPr>
              <a:t>Bullish Breakout: </a:t>
            </a:r>
            <a:r>
              <a:rPr lang="en-US" dirty="0" err="1">
                <a:effectLst>
                  <a:outerShdw blurRad="38100" dist="38100" dir="2700000" algn="tl">
                    <a:srgbClr val="000000">
                      <a:alpha val="43137"/>
                    </a:srgbClr>
                  </a:outerShdw>
                </a:effectLst>
              </a:rPr>
              <a:t>avviso</a:t>
            </a:r>
            <a:r>
              <a:rPr lang="en-US" dirty="0">
                <a:effectLst>
                  <a:outerShdw blurRad="38100" dist="38100" dir="2700000" algn="tl">
                    <a:srgbClr val="000000">
                      <a:alpha val="43137"/>
                    </a:srgbClr>
                  </a:outerShdw>
                </a:effectLst>
              </a:rPr>
              <a:t> di </a:t>
            </a:r>
            <a:r>
              <a:rPr lang="en-US" dirty="0" err="1">
                <a:effectLst>
                  <a:outerShdw blurRad="38100" dist="38100" dir="2700000" algn="tl">
                    <a:srgbClr val="000000">
                      <a:alpha val="43137"/>
                    </a:srgbClr>
                  </a:outerShdw>
                </a:effectLst>
              </a:rPr>
              <a:t>acquisto</a:t>
            </a:r>
            <a:endParaRPr lang="it-IT" dirty="0">
              <a:effectLst>
                <a:outerShdw blurRad="38100" dist="38100" dir="2700000" algn="tl">
                  <a:srgbClr val="000000">
                    <a:alpha val="43137"/>
                  </a:srgbClr>
                </a:outerShdw>
              </a:effectLst>
            </a:endParaRPr>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33597" y="2257975"/>
                <a:ext cx="5672667" cy="3677123"/>
              </a:xfrm>
            </p:spPr>
            <p:txBody>
              <a:bodyPr anchor="ctr">
                <a:normAutofit/>
              </a:bodyPr>
              <a:lstStyle/>
              <a:p>
                <a:pPr algn="just"/>
                <a:r>
                  <a:rPr lang="it-IT" sz="2100" dirty="0"/>
                  <a:t>I prezzi provengono dal basso ed assumono un movimento fortemente direzionale che rompe un livello di resistenza generando un movimento direzionale </a:t>
                </a:r>
                <a:r>
                  <a:rPr lang="it-IT" sz="2100" b="1" dirty="0"/>
                  <a:t>rialzista</a:t>
                </a:r>
                <a:r>
                  <a:rPr lang="it-IT" sz="2100" dirty="0"/>
                  <a:t> </a:t>
                </a:r>
              </a:p>
              <a:p>
                <a:pPr algn="just"/>
                <a:endParaRPr lang="it-IT" sz="2100" i="1" dirty="0">
                  <a:latin typeface="Cambria Math" panose="02040503050406030204" pitchFamily="18" charset="0"/>
                </a:endParaRPr>
              </a:p>
              <a:p>
                <a:pPr marL="0" indent="0" algn="just">
                  <a:buNone/>
                </a:pPr>
                <a14:m>
                  <m:oMathPara xmlns:m="http://schemas.openxmlformats.org/officeDocument/2006/math">
                    <m:oMathParaPr>
                      <m:jc m:val="center"/>
                    </m:oMathParaPr>
                    <m:oMath xmlns:m="http://schemas.openxmlformats.org/officeDocument/2006/math">
                      <m:sSubSup>
                        <m:sSubSupPr>
                          <m:ctrlPr>
                            <a:rPr lang="it-IT" sz="2100" i="1">
                              <a:latin typeface="Cambria Math" panose="02040503050406030204" pitchFamily="18" charset="0"/>
                            </a:rPr>
                          </m:ctrlPr>
                        </m:sSubSupPr>
                        <m:e>
                          <m:r>
                            <a:rPr lang="it-IT" sz="2100" b="0" i="1">
                              <a:latin typeface="Cambria Math" panose="02040503050406030204" pitchFamily="18" charset="0"/>
                            </a:rPr>
                            <m:t>𝐸𝑀𝐴</m:t>
                          </m:r>
                        </m:e>
                        <m:sub>
                          <m:sSub>
                            <m:sSubPr>
                              <m:ctrlPr>
                                <a:rPr lang="it-IT" sz="2100" i="1">
                                  <a:latin typeface="Cambria Math" panose="02040503050406030204" pitchFamily="18" charset="0"/>
                                </a:rPr>
                              </m:ctrlPr>
                            </m:sSubPr>
                            <m:e>
                              <m:r>
                                <a:rPr lang="it-IT" sz="2100" b="0" i="1">
                                  <a:latin typeface="Cambria Math" panose="02040503050406030204" pitchFamily="18" charset="0"/>
                                </a:rPr>
                                <m:t>𝑤</m:t>
                              </m:r>
                            </m:e>
                            <m:sub>
                              <m:r>
                                <a:rPr lang="it-IT" sz="2100" b="0" i="1">
                                  <a:latin typeface="Cambria Math" panose="02040503050406030204" pitchFamily="18" charset="0"/>
                                </a:rPr>
                                <m:t>𝑖</m:t>
                              </m:r>
                            </m:sub>
                          </m:sSub>
                        </m:sub>
                        <m:sup>
                          <m:r>
                            <a:rPr lang="it-IT" sz="2100" b="0" i="1">
                              <a:latin typeface="Cambria Math" panose="02040503050406030204" pitchFamily="18" charset="0"/>
                            </a:rPr>
                            <m:t>38</m:t>
                          </m:r>
                        </m:sup>
                      </m:sSubSup>
                      <m:r>
                        <a:rPr lang="it-IT" sz="2100" b="0" i="1">
                          <a:latin typeface="Cambria Math" panose="02040503050406030204" pitchFamily="18" charset="0"/>
                        </a:rPr>
                        <m:t>&gt;</m:t>
                      </m:r>
                      <m:sSubSup>
                        <m:sSubSupPr>
                          <m:ctrlPr>
                            <a:rPr lang="it-IT" sz="2100" b="0" i="1">
                              <a:latin typeface="Cambria Math" panose="02040503050406030204" pitchFamily="18" charset="0"/>
                            </a:rPr>
                          </m:ctrlPr>
                        </m:sSubSupPr>
                        <m:e>
                          <m:r>
                            <a:rPr lang="it-IT" sz="2100" b="0" i="1">
                              <a:latin typeface="Cambria Math" panose="02040503050406030204" pitchFamily="18" charset="0"/>
                            </a:rPr>
                            <m:t>𝐸𝑀𝐴</m:t>
                          </m:r>
                        </m:e>
                        <m:sub>
                          <m:sSub>
                            <m:sSubPr>
                              <m:ctrlPr>
                                <a:rPr lang="it-IT" sz="2100" b="0" i="1">
                                  <a:latin typeface="Cambria Math" panose="02040503050406030204" pitchFamily="18" charset="0"/>
                                </a:rPr>
                              </m:ctrlPr>
                            </m:sSubPr>
                            <m:e>
                              <m:r>
                                <a:rPr lang="it-IT" sz="2100" b="0" i="1">
                                  <a:latin typeface="Cambria Math" panose="02040503050406030204" pitchFamily="18" charset="0"/>
                                </a:rPr>
                                <m:t>𝑤</m:t>
                              </m:r>
                            </m:e>
                            <m:sub>
                              <m:r>
                                <a:rPr lang="it-IT" sz="2100" b="0" i="1">
                                  <a:latin typeface="Cambria Math" panose="02040503050406030204" pitchFamily="18" charset="0"/>
                                </a:rPr>
                                <m:t>𝑖</m:t>
                              </m:r>
                            </m:sub>
                          </m:sSub>
                        </m:sub>
                        <m:sup>
                          <m:r>
                            <a:rPr lang="it-IT" sz="2100" b="0" i="1">
                              <a:latin typeface="Cambria Math" panose="02040503050406030204" pitchFamily="18" charset="0"/>
                            </a:rPr>
                            <m:t>100</m:t>
                          </m:r>
                        </m:sup>
                      </m:sSubSup>
                      <m:r>
                        <a:rPr lang="it-IT" sz="2100" b="0" i="1">
                          <a:latin typeface="Cambria Math" panose="02040503050406030204" pitchFamily="18" charset="0"/>
                        </a:rPr>
                        <m:t> &amp; </m:t>
                      </m:r>
                      <m:sSubSup>
                        <m:sSubSupPr>
                          <m:ctrlPr>
                            <a:rPr lang="it-IT" sz="2100" b="0" i="1">
                              <a:latin typeface="Cambria Math" panose="02040503050406030204" pitchFamily="18" charset="0"/>
                            </a:rPr>
                          </m:ctrlPr>
                        </m:sSubSupPr>
                        <m:e>
                          <m:r>
                            <a:rPr lang="it-IT" sz="2100" b="0" i="1">
                              <a:latin typeface="Cambria Math" panose="02040503050406030204" pitchFamily="18" charset="0"/>
                            </a:rPr>
                            <m:t>𝐸𝑀𝐴</m:t>
                          </m:r>
                        </m:e>
                        <m:sub>
                          <m:sSub>
                            <m:sSubPr>
                              <m:ctrlPr>
                                <a:rPr lang="it-IT" sz="2100" b="0" i="1">
                                  <a:latin typeface="Cambria Math" panose="02040503050406030204" pitchFamily="18" charset="0"/>
                                </a:rPr>
                              </m:ctrlPr>
                            </m:sSubPr>
                            <m:e>
                              <m:r>
                                <a:rPr lang="it-IT" sz="2100" b="0" i="1">
                                  <a:latin typeface="Cambria Math" panose="02040503050406030204" pitchFamily="18" charset="0"/>
                                </a:rPr>
                                <m:t>𝑤</m:t>
                              </m:r>
                            </m:e>
                            <m:sub>
                              <m:r>
                                <a:rPr lang="it-IT" sz="2100" b="0" i="1">
                                  <a:latin typeface="Cambria Math" panose="02040503050406030204" pitchFamily="18" charset="0"/>
                                </a:rPr>
                                <m:t>𝑖</m:t>
                              </m:r>
                            </m:sub>
                          </m:sSub>
                          <m:r>
                            <a:rPr lang="it-IT" sz="2100" b="0" i="1">
                              <a:latin typeface="Cambria Math" panose="02040503050406030204" pitchFamily="18" charset="0"/>
                            </a:rPr>
                            <m:t>−1</m:t>
                          </m:r>
                        </m:sub>
                        <m:sup>
                          <m:r>
                            <a:rPr lang="it-IT" sz="2100" b="0" i="1">
                              <a:latin typeface="Cambria Math" panose="02040503050406030204" pitchFamily="18" charset="0"/>
                            </a:rPr>
                            <m:t>38</m:t>
                          </m:r>
                        </m:sup>
                      </m:sSubSup>
                      <m:r>
                        <a:rPr lang="it-IT" sz="2100" b="0" i="1">
                          <a:latin typeface="Cambria Math" panose="02040503050406030204" pitchFamily="18" charset="0"/>
                          <a:ea typeface="Cambria Math" panose="02040503050406030204" pitchFamily="18" charset="0"/>
                        </a:rPr>
                        <m:t>≤ </m:t>
                      </m:r>
                      <m:sSubSup>
                        <m:sSubSupPr>
                          <m:ctrlPr>
                            <a:rPr lang="it-IT" sz="2100" b="0" i="1">
                              <a:latin typeface="Cambria Math" panose="02040503050406030204" pitchFamily="18" charset="0"/>
                              <a:ea typeface="Cambria Math" panose="02040503050406030204" pitchFamily="18" charset="0"/>
                            </a:rPr>
                          </m:ctrlPr>
                        </m:sSubSupPr>
                        <m:e>
                          <m:r>
                            <a:rPr lang="it-IT" sz="2100" b="0" i="1">
                              <a:latin typeface="Cambria Math" panose="02040503050406030204" pitchFamily="18" charset="0"/>
                              <a:ea typeface="Cambria Math" panose="02040503050406030204" pitchFamily="18" charset="0"/>
                            </a:rPr>
                            <m:t>𝐸𝑀𝐴</m:t>
                          </m:r>
                        </m:e>
                        <m:sub>
                          <m:sSub>
                            <m:sSubPr>
                              <m:ctrlPr>
                                <a:rPr lang="it-IT" sz="2100" b="0" i="1">
                                  <a:latin typeface="Cambria Math" panose="02040503050406030204" pitchFamily="18" charset="0"/>
                                  <a:ea typeface="Cambria Math" panose="02040503050406030204" pitchFamily="18" charset="0"/>
                                </a:rPr>
                              </m:ctrlPr>
                            </m:sSubPr>
                            <m:e>
                              <m:r>
                                <a:rPr lang="it-IT" sz="2100" b="0" i="1">
                                  <a:latin typeface="Cambria Math" panose="02040503050406030204" pitchFamily="18" charset="0"/>
                                  <a:ea typeface="Cambria Math" panose="02040503050406030204" pitchFamily="18" charset="0"/>
                                </a:rPr>
                                <m:t>𝑤</m:t>
                              </m:r>
                            </m:e>
                            <m:sub>
                              <m:r>
                                <a:rPr lang="it-IT" sz="2100" b="0" i="1">
                                  <a:latin typeface="Cambria Math" panose="02040503050406030204" pitchFamily="18" charset="0"/>
                                  <a:ea typeface="Cambria Math" panose="02040503050406030204" pitchFamily="18" charset="0"/>
                                </a:rPr>
                                <m:t>𝑖</m:t>
                              </m:r>
                            </m:sub>
                          </m:sSub>
                          <m:r>
                            <a:rPr lang="it-IT" sz="2100" b="0" i="1">
                              <a:latin typeface="Cambria Math" panose="02040503050406030204" pitchFamily="18" charset="0"/>
                              <a:ea typeface="Cambria Math" panose="02040503050406030204" pitchFamily="18" charset="0"/>
                            </a:rPr>
                            <m:t>−1</m:t>
                          </m:r>
                        </m:sub>
                        <m:sup>
                          <m:r>
                            <a:rPr lang="it-IT" sz="2100" b="0" i="1">
                              <a:latin typeface="Cambria Math" panose="02040503050406030204" pitchFamily="18" charset="0"/>
                              <a:ea typeface="Cambria Math" panose="02040503050406030204" pitchFamily="18" charset="0"/>
                            </a:rPr>
                            <m:t>100</m:t>
                          </m:r>
                        </m:sup>
                      </m:sSubSup>
                    </m:oMath>
                  </m:oMathPara>
                </a14:m>
                <a:endParaRPr lang="it-IT" sz="2100" dirty="0"/>
              </a:p>
              <a:p>
                <a:pPr marL="0" indent="0" algn="just">
                  <a:buNone/>
                </a:pPr>
                <a:endParaRPr lang="it-IT" sz="2100" dirty="0"/>
              </a:p>
              <a:p>
                <a:pPr marL="0" indent="0" algn="just">
                  <a:buNone/>
                </a:pPr>
                <a:endParaRPr lang="it-IT" sz="2100" dirty="0"/>
              </a:p>
            </p:txBody>
          </p:sp>
        </mc:Choice>
        <mc:Fallback>
          <p:sp>
            <p:nvSpPr>
              <p:cNvPr id="3" name="Segnaposto contenuto 2">
                <a:extLst>
                  <a:ext uri="{FF2B5EF4-FFF2-40B4-BE49-F238E27FC236}">
                    <a16:creationId xmlns:a16="http://schemas.microsoft.com/office/drawing/2014/main" id="{67497C11-F72B-4877-A9DA-A9FDA464C820}"/>
                  </a:ext>
                </a:extLst>
              </p:cNvPr>
              <p:cNvSpPr>
                <a:spLocks noGrp="1" noRot="1" noChangeAspect="1" noMove="1" noResize="1" noEditPoints="1" noAdjustHandles="1" noChangeArrowheads="1" noChangeShapeType="1" noTextEdit="1"/>
              </p:cNvSpPr>
              <p:nvPr>
                <p:ph idx="1"/>
              </p:nvPr>
            </p:nvSpPr>
            <p:spPr>
              <a:xfrm>
                <a:off x="633597" y="2257975"/>
                <a:ext cx="5672667" cy="3677123"/>
              </a:xfrm>
              <a:blipFill>
                <a:blip r:embed="rId2"/>
                <a:stretch>
                  <a:fillRect l="-1075" r="-1398"/>
                </a:stretch>
              </a:blipFill>
            </p:spPr>
            <p:txBody>
              <a:bodyPr/>
              <a:lstStyle/>
              <a:p>
                <a:r>
                  <a:rPr lang="it-IT">
                    <a:noFill/>
                  </a:rPr>
                  <a:t> </a:t>
                </a:r>
              </a:p>
            </p:txBody>
          </p:sp>
        </mc:Fallback>
      </mc:AlternateContent>
      <p:sp>
        <p:nvSpPr>
          <p:cNvPr id="24" name="Rectangle 23">
            <a:extLst>
              <a:ext uri="{FF2B5EF4-FFF2-40B4-BE49-F238E27FC236}">
                <a16:creationId xmlns:a16="http://schemas.microsoft.com/office/drawing/2014/main" id="{70E96339-907C-46C3-99AC-31179B6F0E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16299" y="608401"/>
            <a:ext cx="4637502" cy="5593443"/>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9F45486D-C918-B4F6-8A29-22113560477A}"/>
              </a:ext>
            </a:extLst>
          </p:cNvPr>
          <p:cNvPicPr>
            <a:picLocks noChangeAspect="1"/>
          </p:cNvPicPr>
          <p:nvPr/>
        </p:nvPicPr>
        <p:blipFill rotWithShape="1">
          <a:blip r:embed="rId3">
            <a:extLst>
              <a:ext uri="{28A0092B-C50C-407E-A947-70E740481C1C}">
                <a14:useLocalDpi xmlns:a14="http://schemas.microsoft.com/office/drawing/2010/main" val="0"/>
              </a:ext>
            </a:extLst>
          </a:blip>
          <a:srcRect r="2178"/>
          <a:stretch/>
        </p:blipFill>
        <p:spPr>
          <a:xfrm>
            <a:off x="6720332" y="2274266"/>
            <a:ext cx="4633468" cy="2688028"/>
          </a:xfrm>
          <a:prstGeom prst="rect">
            <a:avLst/>
          </a:prstGeom>
        </p:spPr>
      </p:pic>
      <p:cxnSp>
        <p:nvCxnSpPr>
          <p:cNvPr id="26" name="Straight Connector 2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Segnaposto piè di pagina 5">
            <a:extLst>
              <a:ext uri="{FF2B5EF4-FFF2-40B4-BE49-F238E27FC236}">
                <a16:creationId xmlns:a16="http://schemas.microsoft.com/office/drawing/2014/main" id="{8AD6402F-F81F-4AEC-21E7-F8C019669ACD}"/>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7" name="Segnaposto numero diapositiva 6">
            <a:extLst>
              <a:ext uri="{FF2B5EF4-FFF2-40B4-BE49-F238E27FC236}">
                <a16:creationId xmlns:a16="http://schemas.microsoft.com/office/drawing/2014/main" id="{EEF16775-02E9-2403-1542-7F3658F7C0F0}"/>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7</a:t>
            </a:fld>
            <a:endParaRPr lang="it-IT"/>
          </a:p>
        </p:txBody>
      </p:sp>
    </p:spTree>
    <p:extLst>
      <p:ext uri="{BB962C8B-B14F-4D97-AF65-F5344CB8AC3E}">
        <p14:creationId xmlns:p14="http://schemas.microsoft.com/office/powerpoint/2010/main" val="1707849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8D31E1B-0407-4223-9642-0B642CBF5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062849"/>
            <a:ext cx="731521" cy="673460"/>
            <a:chOff x="3940602" y="308034"/>
            <a:chExt cx="2116791" cy="3428999"/>
          </a:xfrm>
          <a:solidFill>
            <a:schemeClr val="accent4"/>
          </a:solidFill>
        </p:grpSpPr>
        <p:sp>
          <p:nvSpPr>
            <p:cNvPr id="21" name="Rectangle 2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656150"/>
            <a:ext cx="5672667"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olo 1">
            <a:extLst>
              <a:ext uri="{FF2B5EF4-FFF2-40B4-BE49-F238E27FC236}">
                <a16:creationId xmlns:a16="http://schemas.microsoft.com/office/drawing/2014/main" id="{42E28FEF-91C2-1A06-7A60-7E6567A6A448}"/>
              </a:ext>
            </a:extLst>
          </p:cNvPr>
          <p:cNvSpPr>
            <a:spLocks noGrp="1"/>
          </p:cNvSpPr>
          <p:nvPr>
            <p:ph type="title"/>
          </p:nvPr>
        </p:nvSpPr>
        <p:spPr>
          <a:xfrm>
            <a:off x="1043631" y="873940"/>
            <a:ext cx="5052369" cy="1035781"/>
          </a:xfrm>
        </p:spPr>
        <p:txBody>
          <a:bodyPr anchor="ctr">
            <a:noAutofit/>
          </a:bodyPr>
          <a:lstStyle/>
          <a:p>
            <a:r>
              <a:rPr lang="en-US" dirty="0">
                <a:effectLst>
                  <a:outerShdw blurRad="38100" dist="38100" dir="2700000" algn="tl">
                    <a:srgbClr val="000000">
                      <a:alpha val="43137"/>
                    </a:srgbClr>
                  </a:outerShdw>
                </a:effectLst>
              </a:rPr>
              <a:t>Bearish Breakout: </a:t>
            </a:r>
            <a:r>
              <a:rPr lang="en-US" dirty="0" err="1">
                <a:effectLst>
                  <a:outerShdw blurRad="38100" dist="38100" dir="2700000" algn="tl">
                    <a:srgbClr val="000000">
                      <a:alpha val="43137"/>
                    </a:srgbClr>
                  </a:outerShdw>
                </a:effectLst>
              </a:rPr>
              <a:t>avviso</a:t>
            </a:r>
            <a:r>
              <a:rPr lang="en-US" dirty="0">
                <a:effectLst>
                  <a:outerShdw blurRad="38100" dist="38100" dir="2700000" algn="tl">
                    <a:srgbClr val="000000">
                      <a:alpha val="43137"/>
                    </a:srgbClr>
                  </a:outerShdw>
                </a:effectLst>
              </a:rPr>
              <a:t> di </a:t>
            </a:r>
            <a:r>
              <a:rPr lang="en-US" dirty="0" err="1">
                <a:effectLst>
                  <a:outerShdw blurRad="38100" dist="38100" dir="2700000" algn="tl">
                    <a:srgbClr val="000000">
                      <a:alpha val="43137"/>
                    </a:srgbClr>
                  </a:outerShdw>
                </a:effectLst>
              </a:rPr>
              <a:t>vendita</a:t>
            </a:r>
            <a:endParaRPr lang="it-IT" dirty="0">
              <a:effectLst>
                <a:outerShdw blurRad="38100" dist="38100" dir="2700000" algn="tl">
                  <a:srgbClr val="000000">
                    <a:alpha val="43137"/>
                  </a:srgbClr>
                </a:outerShdw>
              </a:effectLst>
            </a:endParaRPr>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67497C11-F72B-4877-A9DA-A9FDA464C820}"/>
                  </a:ext>
                </a:extLst>
              </p:cNvPr>
              <p:cNvSpPr>
                <a:spLocks noGrp="1"/>
              </p:cNvSpPr>
              <p:nvPr>
                <p:ph idx="1"/>
              </p:nvPr>
            </p:nvSpPr>
            <p:spPr>
              <a:xfrm>
                <a:off x="627380" y="1837909"/>
                <a:ext cx="5672667" cy="3677123"/>
              </a:xfrm>
            </p:spPr>
            <p:txBody>
              <a:bodyPr anchor="ctr">
                <a:normAutofit/>
              </a:bodyPr>
              <a:lstStyle/>
              <a:p>
                <a:pPr algn="just"/>
                <a:r>
                  <a:rPr lang="it-IT" sz="2100" dirty="0"/>
                  <a:t>I prezzi provengono dall’alto ed assumono un movimento fortemente direzionale che rompe un livello di resistenza generando un movimento direzionale </a:t>
                </a:r>
                <a:r>
                  <a:rPr lang="it-IT" sz="2100" b="1" dirty="0"/>
                  <a:t>ribassista</a:t>
                </a:r>
                <a:r>
                  <a:rPr lang="it-IT" sz="2100" dirty="0"/>
                  <a:t> </a:t>
                </a:r>
              </a:p>
              <a:p>
                <a:pPr algn="just"/>
                <a:endParaRPr lang="it-IT" sz="2100" i="1" dirty="0">
                  <a:latin typeface="Cambria Math" panose="02040503050406030204" pitchFamily="18" charset="0"/>
                </a:endParaRPr>
              </a:p>
              <a:p>
                <a:pPr marL="0" indent="0" algn="just">
                  <a:buNone/>
                </a:pPr>
                <a14:m>
                  <m:oMathPara xmlns:m="http://schemas.openxmlformats.org/officeDocument/2006/math">
                    <m:oMathParaPr>
                      <m:jc m:val="center"/>
                    </m:oMathParaPr>
                    <m:oMath xmlns:m="http://schemas.openxmlformats.org/officeDocument/2006/math">
                      <m:sSubSup>
                        <m:sSubSupPr>
                          <m:ctrlPr>
                            <a:rPr lang="it-IT" sz="2100" i="1">
                              <a:latin typeface="Cambria Math" panose="02040503050406030204" pitchFamily="18" charset="0"/>
                            </a:rPr>
                          </m:ctrlPr>
                        </m:sSubSupPr>
                        <m:e>
                          <m:r>
                            <a:rPr lang="it-IT" sz="2100" b="0" i="1">
                              <a:latin typeface="Cambria Math" panose="02040503050406030204" pitchFamily="18" charset="0"/>
                            </a:rPr>
                            <m:t>𝐸𝑀𝐴</m:t>
                          </m:r>
                        </m:e>
                        <m:sub>
                          <m:sSub>
                            <m:sSubPr>
                              <m:ctrlPr>
                                <a:rPr lang="it-IT" sz="2100" i="1">
                                  <a:latin typeface="Cambria Math" panose="02040503050406030204" pitchFamily="18" charset="0"/>
                                </a:rPr>
                              </m:ctrlPr>
                            </m:sSubPr>
                            <m:e>
                              <m:r>
                                <a:rPr lang="it-IT" sz="2100" b="0" i="1">
                                  <a:latin typeface="Cambria Math" panose="02040503050406030204" pitchFamily="18" charset="0"/>
                                </a:rPr>
                                <m:t>𝑤</m:t>
                              </m:r>
                            </m:e>
                            <m:sub>
                              <m:r>
                                <a:rPr lang="it-IT" sz="2100" b="0" i="1">
                                  <a:latin typeface="Cambria Math" panose="02040503050406030204" pitchFamily="18" charset="0"/>
                                </a:rPr>
                                <m:t>𝑖</m:t>
                              </m:r>
                            </m:sub>
                          </m:sSub>
                        </m:sub>
                        <m:sup>
                          <m:r>
                            <a:rPr lang="it-IT" sz="2100" b="0" i="1">
                              <a:latin typeface="Cambria Math" panose="02040503050406030204" pitchFamily="18" charset="0"/>
                            </a:rPr>
                            <m:t>38</m:t>
                          </m:r>
                        </m:sup>
                      </m:sSubSup>
                      <m:r>
                        <a:rPr lang="it-IT" sz="2100" b="0" i="1">
                          <a:latin typeface="Cambria Math" panose="02040503050406030204" pitchFamily="18" charset="0"/>
                        </a:rPr>
                        <m:t>&lt;</m:t>
                      </m:r>
                      <m:sSubSup>
                        <m:sSubSupPr>
                          <m:ctrlPr>
                            <a:rPr lang="it-IT" sz="2100" b="0" i="1">
                              <a:latin typeface="Cambria Math" panose="02040503050406030204" pitchFamily="18" charset="0"/>
                            </a:rPr>
                          </m:ctrlPr>
                        </m:sSubSupPr>
                        <m:e>
                          <m:r>
                            <a:rPr lang="it-IT" sz="2100" b="0" i="1">
                              <a:latin typeface="Cambria Math" panose="02040503050406030204" pitchFamily="18" charset="0"/>
                            </a:rPr>
                            <m:t>𝐸𝑀𝐴</m:t>
                          </m:r>
                        </m:e>
                        <m:sub>
                          <m:sSub>
                            <m:sSubPr>
                              <m:ctrlPr>
                                <a:rPr lang="it-IT" sz="2100" b="0" i="1">
                                  <a:latin typeface="Cambria Math" panose="02040503050406030204" pitchFamily="18" charset="0"/>
                                </a:rPr>
                              </m:ctrlPr>
                            </m:sSubPr>
                            <m:e>
                              <m:r>
                                <a:rPr lang="it-IT" sz="2100" b="0" i="1">
                                  <a:latin typeface="Cambria Math" panose="02040503050406030204" pitchFamily="18" charset="0"/>
                                </a:rPr>
                                <m:t>𝑤</m:t>
                              </m:r>
                            </m:e>
                            <m:sub>
                              <m:r>
                                <a:rPr lang="it-IT" sz="2100" b="0" i="1">
                                  <a:latin typeface="Cambria Math" panose="02040503050406030204" pitchFamily="18" charset="0"/>
                                </a:rPr>
                                <m:t>𝑖</m:t>
                              </m:r>
                            </m:sub>
                          </m:sSub>
                        </m:sub>
                        <m:sup>
                          <m:r>
                            <a:rPr lang="it-IT" sz="2100" b="0" i="1">
                              <a:latin typeface="Cambria Math" panose="02040503050406030204" pitchFamily="18" charset="0"/>
                            </a:rPr>
                            <m:t>100</m:t>
                          </m:r>
                        </m:sup>
                      </m:sSubSup>
                      <m:r>
                        <a:rPr lang="it-IT" sz="2100" b="0" i="1">
                          <a:latin typeface="Cambria Math" panose="02040503050406030204" pitchFamily="18" charset="0"/>
                        </a:rPr>
                        <m:t> &amp; </m:t>
                      </m:r>
                      <m:sSubSup>
                        <m:sSubSupPr>
                          <m:ctrlPr>
                            <a:rPr lang="it-IT" sz="2100" b="0" i="1">
                              <a:latin typeface="Cambria Math" panose="02040503050406030204" pitchFamily="18" charset="0"/>
                            </a:rPr>
                          </m:ctrlPr>
                        </m:sSubSupPr>
                        <m:e>
                          <m:r>
                            <a:rPr lang="it-IT" sz="2100" b="0" i="1">
                              <a:latin typeface="Cambria Math" panose="02040503050406030204" pitchFamily="18" charset="0"/>
                            </a:rPr>
                            <m:t>𝐸𝑀𝐴</m:t>
                          </m:r>
                        </m:e>
                        <m:sub>
                          <m:sSub>
                            <m:sSubPr>
                              <m:ctrlPr>
                                <a:rPr lang="it-IT" sz="2100" b="0" i="1">
                                  <a:latin typeface="Cambria Math" panose="02040503050406030204" pitchFamily="18" charset="0"/>
                                </a:rPr>
                              </m:ctrlPr>
                            </m:sSubPr>
                            <m:e>
                              <m:r>
                                <a:rPr lang="it-IT" sz="2100" b="0" i="1">
                                  <a:latin typeface="Cambria Math" panose="02040503050406030204" pitchFamily="18" charset="0"/>
                                </a:rPr>
                                <m:t>𝑤</m:t>
                              </m:r>
                            </m:e>
                            <m:sub>
                              <m:r>
                                <a:rPr lang="it-IT" sz="2100" b="0" i="1">
                                  <a:latin typeface="Cambria Math" panose="02040503050406030204" pitchFamily="18" charset="0"/>
                                </a:rPr>
                                <m:t>𝑖</m:t>
                              </m:r>
                            </m:sub>
                          </m:sSub>
                          <m:r>
                            <a:rPr lang="it-IT" sz="2100" b="0" i="1">
                              <a:latin typeface="Cambria Math" panose="02040503050406030204" pitchFamily="18" charset="0"/>
                            </a:rPr>
                            <m:t>−1</m:t>
                          </m:r>
                        </m:sub>
                        <m:sup>
                          <m:r>
                            <a:rPr lang="it-IT" sz="2100" b="0" i="1">
                              <a:latin typeface="Cambria Math" panose="02040503050406030204" pitchFamily="18" charset="0"/>
                            </a:rPr>
                            <m:t>38</m:t>
                          </m:r>
                        </m:sup>
                      </m:sSubSup>
                      <m:r>
                        <a:rPr lang="it-IT" sz="2100" i="1">
                          <a:latin typeface="Cambria Math" panose="02040503050406030204" pitchFamily="18" charset="0"/>
                        </a:rPr>
                        <m:t>≥</m:t>
                      </m:r>
                      <m:sSubSup>
                        <m:sSubSupPr>
                          <m:ctrlPr>
                            <a:rPr lang="it-IT" sz="2100" b="0" i="1">
                              <a:latin typeface="Cambria Math" panose="02040503050406030204" pitchFamily="18" charset="0"/>
                              <a:ea typeface="Cambria Math" panose="02040503050406030204" pitchFamily="18" charset="0"/>
                            </a:rPr>
                          </m:ctrlPr>
                        </m:sSubSupPr>
                        <m:e>
                          <m:r>
                            <a:rPr lang="it-IT" sz="2100" b="0" i="1">
                              <a:latin typeface="Cambria Math" panose="02040503050406030204" pitchFamily="18" charset="0"/>
                              <a:ea typeface="Cambria Math" panose="02040503050406030204" pitchFamily="18" charset="0"/>
                            </a:rPr>
                            <m:t>𝐸𝑀𝐴</m:t>
                          </m:r>
                        </m:e>
                        <m:sub>
                          <m:sSub>
                            <m:sSubPr>
                              <m:ctrlPr>
                                <a:rPr lang="it-IT" sz="2100" b="0" i="1">
                                  <a:latin typeface="Cambria Math" panose="02040503050406030204" pitchFamily="18" charset="0"/>
                                  <a:ea typeface="Cambria Math" panose="02040503050406030204" pitchFamily="18" charset="0"/>
                                </a:rPr>
                              </m:ctrlPr>
                            </m:sSubPr>
                            <m:e>
                              <m:r>
                                <a:rPr lang="it-IT" sz="2100" b="0" i="1">
                                  <a:latin typeface="Cambria Math" panose="02040503050406030204" pitchFamily="18" charset="0"/>
                                  <a:ea typeface="Cambria Math" panose="02040503050406030204" pitchFamily="18" charset="0"/>
                                </a:rPr>
                                <m:t>𝑤</m:t>
                              </m:r>
                            </m:e>
                            <m:sub>
                              <m:r>
                                <a:rPr lang="it-IT" sz="2100" b="0" i="1">
                                  <a:latin typeface="Cambria Math" panose="02040503050406030204" pitchFamily="18" charset="0"/>
                                  <a:ea typeface="Cambria Math" panose="02040503050406030204" pitchFamily="18" charset="0"/>
                                </a:rPr>
                                <m:t>𝑖</m:t>
                              </m:r>
                            </m:sub>
                          </m:sSub>
                          <m:r>
                            <a:rPr lang="it-IT" sz="2100" b="0" i="1">
                              <a:latin typeface="Cambria Math" panose="02040503050406030204" pitchFamily="18" charset="0"/>
                              <a:ea typeface="Cambria Math" panose="02040503050406030204" pitchFamily="18" charset="0"/>
                            </a:rPr>
                            <m:t>−1</m:t>
                          </m:r>
                        </m:sub>
                        <m:sup>
                          <m:r>
                            <a:rPr lang="it-IT" sz="2100" b="0" i="1">
                              <a:latin typeface="Cambria Math" panose="02040503050406030204" pitchFamily="18" charset="0"/>
                              <a:ea typeface="Cambria Math" panose="02040503050406030204" pitchFamily="18" charset="0"/>
                            </a:rPr>
                            <m:t>100</m:t>
                          </m:r>
                        </m:sup>
                      </m:sSubSup>
                    </m:oMath>
                  </m:oMathPara>
                </a14:m>
                <a:endParaRPr lang="it-IT" sz="2100" dirty="0"/>
              </a:p>
            </p:txBody>
          </p:sp>
        </mc:Choice>
        <mc:Fallback>
          <p:sp>
            <p:nvSpPr>
              <p:cNvPr id="3" name="Segnaposto contenuto 2">
                <a:extLst>
                  <a:ext uri="{FF2B5EF4-FFF2-40B4-BE49-F238E27FC236}">
                    <a16:creationId xmlns:a16="http://schemas.microsoft.com/office/drawing/2014/main" id="{67497C11-F72B-4877-A9DA-A9FDA464C820}"/>
                  </a:ext>
                </a:extLst>
              </p:cNvPr>
              <p:cNvSpPr>
                <a:spLocks noGrp="1" noRot="1" noChangeAspect="1" noMove="1" noResize="1" noEditPoints="1" noAdjustHandles="1" noChangeArrowheads="1" noChangeShapeType="1" noTextEdit="1"/>
              </p:cNvSpPr>
              <p:nvPr>
                <p:ph idx="1"/>
              </p:nvPr>
            </p:nvSpPr>
            <p:spPr>
              <a:xfrm>
                <a:off x="627380" y="1837909"/>
                <a:ext cx="5672667" cy="3677123"/>
              </a:xfrm>
              <a:blipFill>
                <a:blip r:embed="rId2"/>
                <a:stretch>
                  <a:fillRect l="-1075" r="-1398"/>
                </a:stretch>
              </a:blipFill>
            </p:spPr>
            <p:txBody>
              <a:bodyPr/>
              <a:lstStyle/>
              <a:p>
                <a:r>
                  <a:rPr lang="it-IT">
                    <a:noFill/>
                  </a:rPr>
                  <a:t> </a:t>
                </a:r>
              </a:p>
            </p:txBody>
          </p:sp>
        </mc:Fallback>
      </mc:AlternateContent>
      <p:sp>
        <p:nvSpPr>
          <p:cNvPr id="27" name="Rectangle 26">
            <a:extLst>
              <a:ext uri="{FF2B5EF4-FFF2-40B4-BE49-F238E27FC236}">
                <a16:creationId xmlns:a16="http://schemas.microsoft.com/office/drawing/2014/main" id="{70E96339-907C-46C3-99AC-31179B6F0E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16299" y="608401"/>
            <a:ext cx="4637502" cy="5593443"/>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magine 4">
            <a:extLst>
              <a:ext uri="{FF2B5EF4-FFF2-40B4-BE49-F238E27FC236}">
                <a16:creationId xmlns:a16="http://schemas.microsoft.com/office/drawing/2014/main" id="{7922AB1D-9445-9394-19EE-73B4F38C669F}"/>
              </a:ext>
            </a:extLst>
          </p:cNvPr>
          <p:cNvPicPr>
            <a:picLocks noChangeAspect="1"/>
          </p:cNvPicPr>
          <p:nvPr/>
        </p:nvPicPr>
        <p:blipFill rotWithShape="1">
          <a:blip r:embed="rId3">
            <a:extLst>
              <a:ext uri="{28A0092B-C50C-407E-A947-70E740481C1C}">
                <a14:useLocalDpi xmlns:a14="http://schemas.microsoft.com/office/drawing/2010/main" val="0"/>
              </a:ext>
            </a:extLst>
          </a:blip>
          <a:srcRect l="-515" b="-8117"/>
          <a:stretch/>
        </p:blipFill>
        <p:spPr>
          <a:xfrm>
            <a:off x="6716297" y="2631670"/>
            <a:ext cx="4637502" cy="2344480"/>
          </a:xfrm>
          <a:prstGeom prst="rect">
            <a:avLst/>
          </a:prstGeom>
        </p:spPr>
      </p:pic>
      <p:cxnSp>
        <p:nvCxnSpPr>
          <p:cNvPr id="29" name="Straight Connector 2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92240"/>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2" name="Segnaposto piè di pagina 11">
            <a:extLst>
              <a:ext uri="{FF2B5EF4-FFF2-40B4-BE49-F238E27FC236}">
                <a16:creationId xmlns:a16="http://schemas.microsoft.com/office/drawing/2014/main" id="{BED7F0E5-4266-41A1-8BCF-27764BAFD8D4}"/>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13" name="Segnaposto numero diapositiva 12">
            <a:extLst>
              <a:ext uri="{FF2B5EF4-FFF2-40B4-BE49-F238E27FC236}">
                <a16:creationId xmlns:a16="http://schemas.microsoft.com/office/drawing/2014/main" id="{0C37774E-27EE-686C-2BF1-0C33A9ADF8AC}"/>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8</a:t>
            </a:fld>
            <a:endParaRPr lang="it-IT"/>
          </a:p>
        </p:txBody>
      </p:sp>
    </p:spTree>
    <p:extLst>
      <p:ext uri="{BB962C8B-B14F-4D97-AF65-F5344CB8AC3E}">
        <p14:creationId xmlns:p14="http://schemas.microsoft.com/office/powerpoint/2010/main" val="370236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32">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34">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46" name="Rectangle 3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36">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37">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Rectangle 39">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F4C3DC83-5A12-43B9-83F5-AF996785FE85}"/>
              </a:ext>
            </a:extLst>
          </p:cNvPr>
          <p:cNvSpPr>
            <a:spLocks noGrp="1"/>
          </p:cNvSpPr>
          <p:nvPr>
            <p:ph type="title"/>
          </p:nvPr>
        </p:nvSpPr>
        <p:spPr>
          <a:xfrm>
            <a:off x="1043631" y="809898"/>
            <a:ext cx="10173010" cy="1554480"/>
          </a:xfrm>
        </p:spPr>
        <p:txBody>
          <a:bodyPr anchor="ctr">
            <a:normAutofit/>
          </a:bodyPr>
          <a:lstStyle/>
          <a:p>
            <a:r>
              <a:rPr lang="en-US" dirty="0">
                <a:effectLst>
                  <a:outerShdw blurRad="38100" dist="38100" dir="2700000" algn="tl">
                    <a:srgbClr val="000000">
                      <a:alpha val="43137"/>
                    </a:srgbClr>
                  </a:outerShdw>
                </a:effectLst>
              </a:rPr>
              <a:t>Query 2: Pattern di Breakout</a:t>
            </a:r>
            <a:endParaRPr lang="it-IT" dirty="0">
              <a:effectLst>
                <a:outerShdw blurRad="38100" dist="38100" dir="2700000" algn="tl">
                  <a:srgbClr val="000000">
                    <a:alpha val="43137"/>
                  </a:srgbClr>
                </a:outerShdw>
              </a:effectLst>
            </a:endParaRPr>
          </a:p>
        </p:txBody>
      </p:sp>
      <p:cxnSp>
        <p:nvCxnSpPr>
          <p:cNvPr id="50" name="Straight Connector 41">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Segnaposto piè di pagina 3">
            <a:extLst>
              <a:ext uri="{FF2B5EF4-FFF2-40B4-BE49-F238E27FC236}">
                <a16:creationId xmlns:a16="http://schemas.microsoft.com/office/drawing/2014/main" id="{FCC5395C-AD01-0A8B-C516-7DC1F5E0943F}"/>
              </a:ext>
            </a:extLst>
          </p:cNvPr>
          <p:cNvSpPr>
            <a:spLocks noGrp="1"/>
          </p:cNvSpPr>
          <p:nvPr>
            <p:ph type="ftr" sz="quarter" idx="11"/>
          </p:nvPr>
        </p:nvSpPr>
        <p:spPr>
          <a:xfrm>
            <a:off x="4038600" y="6492240"/>
            <a:ext cx="4114800" cy="365125"/>
          </a:xfrm>
        </p:spPr>
        <p:txBody>
          <a:bodyPr>
            <a:normAutofit/>
          </a:bodyPr>
          <a:lstStyle/>
          <a:p>
            <a:pPr>
              <a:spcAft>
                <a:spcPts val="600"/>
              </a:spcAft>
            </a:pPr>
            <a:r>
              <a:rPr lang="it-IT"/>
              <a:t>Cecilia Calavaro</a:t>
            </a:r>
          </a:p>
        </p:txBody>
      </p:sp>
      <p:sp>
        <p:nvSpPr>
          <p:cNvPr id="6" name="Segnaposto numero diapositiva 5">
            <a:extLst>
              <a:ext uri="{FF2B5EF4-FFF2-40B4-BE49-F238E27FC236}">
                <a16:creationId xmlns:a16="http://schemas.microsoft.com/office/drawing/2014/main" id="{B1B12E3D-4C29-B7B3-9311-140B89EDF93D}"/>
              </a:ext>
            </a:extLst>
          </p:cNvPr>
          <p:cNvSpPr>
            <a:spLocks noGrp="1"/>
          </p:cNvSpPr>
          <p:nvPr>
            <p:ph type="sldNum" sz="quarter" idx="12"/>
          </p:nvPr>
        </p:nvSpPr>
        <p:spPr>
          <a:xfrm>
            <a:off x="8610600" y="6492240"/>
            <a:ext cx="2743200" cy="365125"/>
          </a:xfrm>
        </p:spPr>
        <p:txBody>
          <a:bodyPr>
            <a:normAutofit/>
          </a:bodyPr>
          <a:lstStyle/>
          <a:p>
            <a:pPr>
              <a:spcAft>
                <a:spcPts val="600"/>
              </a:spcAft>
            </a:pPr>
            <a:fld id="{9CF2A24D-71F0-42F2-8A58-2B954854DE7E}" type="slidenum">
              <a:rPr lang="it-IT" smtClean="0"/>
              <a:pPr>
                <a:spcAft>
                  <a:spcPts val="600"/>
                </a:spcAft>
              </a:pPr>
              <a:t>9</a:t>
            </a:fld>
            <a:endParaRPr lang="it-IT"/>
          </a:p>
        </p:txBody>
      </p:sp>
      <p:sp>
        <p:nvSpPr>
          <p:cNvPr id="13" name="Figura a mano libera: forma 12">
            <a:extLst>
              <a:ext uri="{FF2B5EF4-FFF2-40B4-BE49-F238E27FC236}">
                <a16:creationId xmlns:a16="http://schemas.microsoft.com/office/drawing/2014/main" id="{D2F036B8-1DB6-25BD-588A-7F22CD0FD09B}"/>
              </a:ext>
            </a:extLst>
          </p:cNvPr>
          <p:cNvSpPr/>
          <p:nvPr/>
        </p:nvSpPr>
        <p:spPr>
          <a:xfrm>
            <a:off x="633597" y="3346774"/>
            <a:ext cx="10907487" cy="2897272"/>
          </a:xfrm>
          <a:custGeom>
            <a:avLst/>
            <a:gdLst>
              <a:gd name="connsiteX0" fmla="*/ 0 w 2951147"/>
              <a:gd name="connsiteY0" fmla="*/ 0 h 1252002"/>
              <a:gd name="connsiteX1" fmla="*/ 2951147 w 2951147"/>
              <a:gd name="connsiteY1" fmla="*/ 0 h 1252002"/>
              <a:gd name="connsiteX2" fmla="*/ 2951147 w 2951147"/>
              <a:gd name="connsiteY2" fmla="*/ 1252002 h 1252002"/>
              <a:gd name="connsiteX3" fmla="*/ 0 w 2951147"/>
              <a:gd name="connsiteY3" fmla="*/ 1252002 h 1252002"/>
              <a:gd name="connsiteX4" fmla="*/ 0 w 2951147"/>
              <a:gd name="connsiteY4" fmla="*/ 0 h 1252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1147" h="1252002">
                <a:moveTo>
                  <a:pt x="0" y="0"/>
                </a:moveTo>
                <a:lnTo>
                  <a:pt x="2951147" y="0"/>
                </a:lnTo>
                <a:lnTo>
                  <a:pt x="2951147" y="1252002"/>
                </a:lnTo>
                <a:lnTo>
                  <a:pt x="0" y="125200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indent="0" algn="ctr">
              <a:buNone/>
            </a:pPr>
            <a:r>
              <a:rPr lang="it-IT" sz="2400" dirty="0"/>
              <a:t>Query: Gli ultimi 3 avvisi di acquisto e vendita con relativo </a:t>
            </a:r>
            <a:r>
              <a:rPr lang="it-IT" sz="2400" dirty="0" err="1"/>
              <a:t>timestamp</a:t>
            </a:r>
            <a:r>
              <a:rPr lang="it-IT" sz="2400" dirty="0"/>
              <a:t>, per ogni simbolo e per ogni batch</a:t>
            </a:r>
          </a:p>
          <a:p>
            <a:pPr marL="0" indent="0" algn="ctr">
              <a:buNone/>
            </a:pPr>
            <a:endParaRPr lang="it-IT" sz="2800" dirty="0"/>
          </a:p>
          <a:p>
            <a:pPr marL="0" indent="0" algn="ctr">
              <a:buNone/>
            </a:pPr>
            <a:endParaRPr lang="it-IT" sz="2800" dirty="0"/>
          </a:p>
          <a:p>
            <a:pPr algn="ctr">
              <a:spcBef>
                <a:spcPts val="1800"/>
              </a:spcBef>
            </a:pPr>
            <a:endParaRPr lang="it-IT" sz="2400" dirty="0"/>
          </a:p>
          <a:p>
            <a:pPr marL="0" indent="0" algn="ctr">
              <a:spcBef>
                <a:spcPts val="1800"/>
              </a:spcBef>
              <a:buNone/>
            </a:pPr>
            <a:endParaRPr lang="it-IT" sz="2400" dirty="0">
              <a:highlight>
                <a:srgbClr val="FFFF00"/>
              </a:highlight>
            </a:endParaRPr>
          </a:p>
          <a:p>
            <a:pPr lvl="1" algn="ctr"/>
            <a:endParaRPr lang="it-IT" sz="2400" dirty="0"/>
          </a:p>
          <a:p>
            <a:pPr algn="ctr"/>
            <a:endParaRPr lang="it-IT" sz="2400" dirty="0"/>
          </a:p>
          <a:p>
            <a:pPr marL="0" lvl="0" indent="0" algn="ctr" defTabSz="889000">
              <a:lnSpc>
                <a:spcPct val="100000"/>
              </a:lnSpc>
              <a:spcBef>
                <a:spcPct val="0"/>
              </a:spcBef>
              <a:spcAft>
                <a:spcPct val="35000"/>
              </a:spcAft>
              <a:buNone/>
            </a:pPr>
            <a:endParaRPr lang="en-US" sz="2400" kern="1200" dirty="0"/>
          </a:p>
        </p:txBody>
      </p:sp>
    </p:spTree>
    <p:extLst>
      <p:ext uri="{BB962C8B-B14F-4D97-AF65-F5344CB8AC3E}">
        <p14:creationId xmlns:p14="http://schemas.microsoft.com/office/powerpoint/2010/main" val="996703327"/>
      </p:ext>
    </p:extLst>
  </p:cSld>
  <p:clrMapOvr>
    <a:masterClrMapping/>
  </p:clrMapOvr>
</p:sld>
</file>

<file path=ppt/theme/theme1.xml><?xml version="1.0" encoding="utf-8"?>
<a:theme xmlns:a="http://schemas.openxmlformats.org/drawingml/2006/main" name="Office Theme">
  <a:themeElements>
    <a:clrScheme name="Blu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Tema di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i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18227</TotalTime>
  <Words>2086</Words>
  <Application>Microsoft Office PowerPoint</Application>
  <PresentationFormat>Widescreen</PresentationFormat>
  <Paragraphs>237</Paragraphs>
  <Slides>24</Slides>
  <Notes>12</Notes>
  <HiddenSlides>0</HiddenSlides>
  <MMClips>1</MMClips>
  <ScaleCrop>false</ScaleCrop>
  <HeadingPairs>
    <vt:vector size="6" baseType="variant">
      <vt:variant>
        <vt:lpstr>Caratteri utilizzati</vt:lpstr>
      </vt:variant>
      <vt:variant>
        <vt:i4>9</vt:i4>
      </vt:variant>
      <vt:variant>
        <vt:lpstr>Tema</vt:lpstr>
      </vt:variant>
      <vt:variant>
        <vt:i4>1</vt:i4>
      </vt:variant>
      <vt:variant>
        <vt:lpstr>Titoli diapositive</vt:lpstr>
      </vt:variant>
      <vt:variant>
        <vt:i4>24</vt:i4>
      </vt:variant>
    </vt:vector>
  </HeadingPairs>
  <TitlesOfParts>
    <vt:vector size="34" baseType="lpstr">
      <vt:lpstr>Arial</vt:lpstr>
      <vt:lpstr>Calibri</vt:lpstr>
      <vt:lpstr>Calibri Light</vt:lpstr>
      <vt:lpstr>Cambria Math</vt:lpstr>
      <vt:lpstr>Consolas</vt:lpstr>
      <vt:lpstr>Courier New</vt:lpstr>
      <vt:lpstr>inherit</vt:lpstr>
      <vt:lpstr>SFRM1200</vt:lpstr>
      <vt:lpstr>SFTI1200</vt:lpstr>
      <vt:lpstr>Office Theme</vt:lpstr>
      <vt:lpstr>Analisi in tempo reale dei breakout nei mercati finanziari con Apache Flink</vt:lpstr>
      <vt:lpstr>Contesto applicativo</vt:lpstr>
      <vt:lpstr>Obiettivo</vt:lpstr>
      <vt:lpstr>Query 1: indicatori quantitativi</vt:lpstr>
      <vt:lpstr>Query 1: Esempio calcolo EMA</vt:lpstr>
      <vt:lpstr>Cos’è un breakout?</vt:lpstr>
      <vt:lpstr>Bullish Breakout: avviso di acquisto</vt:lpstr>
      <vt:lpstr>Bearish Breakout: avviso di vendita</vt:lpstr>
      <vt:lpstr>Query 2: Pattern di Breakout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Miglioramento delle performance </vt:lpstr>
      <vt:lpstr>Confronto con le altre soluzioni accettate </vt:lpstr>
      <vt:lpstr>Presentazione standard di PowerPoint</vt:lpstr>
      <vt:lpstr>Presentazione standard di PowerPoint</vt:lpstr>
      <vt:lpstr>Deployment</vt:lpstr>
      <vt:lpstr>Performance e risultati sperimentali </vt:lpstr>
      <vt:lpstr>Web UI con Grafana</vt:lpstr>
      <vt:lpstr>Conclusioni</vt:lpstr>
      <vt:lpstr>Grazie per 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Modello di Markowitz  &amp; Capital Asset Pricing Model</dc:title>
  <dc:creator>cecilia calavaro</dc:creator>
  <cp:lastModifiedBy>cecilia calavaro</cp:lastModifiedBy>
  <cp:revision>96</cp:revision>
  <dcterms:created xsi:type="dcterms:W3CDTF">2021-07-19T10:27:45Z</dcterms:created>
  <dcterms:modified xsi:type="dcterms:W3CDTF">2022-10-20T20:09:24Z</dcterms:modified>
</cp:coreProperties>
</file>

<file path=docProps/thumbnail.jpeg>
</file>